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6"/>
  </p:notesMasterIdLst>
  <p:handoutMasterIdLst>
    <p:handoutMasterId r:id="rId87"/>
  </p:handoutMasterIdLst>
  <p:sldIdLst>
    <p:sldId id="315" r:id="rId2"/>
    <p:sldId id="322" r:id="rId3"/>
    <p:sldId id="317" r:id="rId4"/>
    <p:sldId id="258" r:id="rId5"/>
    <p:sldId id="411" r:id="rId6"/>
    <p:sldId id="259" r:id="rId7"/>
    <p:sldId id="403" r:id="rId8"/>
    <p:sldId id="404" r:id="rId9"/>
    <p:sldId id="261" r:id="rId10"/>
    <p:sldId id="263" r:id="rId11"/>
    <p:sldId id="354" r:id="rId12"/>
    <p:sldId id="265" r:id="rId13"/>
    <p:sldId id="416" r:id="rId14"/>
    <p:sldId id="264" r:id="rId15"/>
    <p:sldId id="318" r:id="rId16"/>
    <p:sldId id="319" r:id="rId17"/>
    <p:sldId id="266" r:id="rId18"/>
    <p:sldId id="269" r:id="rId19"/>
    <p:sldId id="400" r:id="rId20"/>
    <p:sldId id="270" r:id="rId21"/>
    <p:sldId id="271" r:id="rId22"/>
    <p:sldId id="368" r:id="rId23"/>
    <p:sldId id="272" r:id="rId24"/>
    <p:sldId id="273" r:id="rId25"/>
    <p:sldId id="402" r:id="rId26"/>
    <p:sldId id="355" r:id="rId27"/>
    <p:sldId id="274" r:id="rId28"/>
    <p:sldId id="276" r:id="rId29"/>
    <p:sldId id="280" r:id="rId30"/>
    <p:sldId id="412" r:id="rId31"/>
    <p:sldId id="413" r:id="rId32"/>
    <p:sldId id="277" r:id="rId33"/>
    <p:sldId id="278" r:id="rId34"/>
    <p:sldId id="279" r:id="rId35"/>
    <p:sldId id="321" r:id="rId36"/>
    <p:sldId id="323" r:id="rId37"/>
    <p:sldId id="326" r:id="rId38"/>
    <p:sldId id="337" r:id="rId39"/>
    <p:sldId id="405" r:id="rId40"/>
    <p:sldId id="281" r:id="rId41"/>
    <p:sldId id="414" r:id="rId42"/>
    <p:sldId id="282" r:id="rId43"/>
    <p:sldId id="283" r:id="rId44"/>
    <p:sldId id="284" r:id="rId45"/>
    <p:sldId id="415" r:id="rId46"/>
    <p:sldId id="286" r:id="rId47"/>
    <p:sldId id="287" r:id="rId48"/>
    <p:sldId id="288" r:id="rId49"/>
    <p:sldId id="327" r:id="rId50"/>
    <p:sldId id="328" r:id="rId51"/>
    <p:sldId id="324" r:id="rId52"/>
    <p:sldId id="333" r:id="rId53"/>
    <p:sldId id="406" r:id="rId54"/>
    <p:sldId id="336" r:id="rId55"/>
    <p:sldId id="293" r:id="rId56"/>
    <p:sldId id="294" r:id="rId57"/>
    <p:sldId id="296" r:id="rId58"/>
    <p:sldId id="407" r:id="rId59"/>
    <p:sldId id="338" r:id="rId60"/>
    <p:sldId id="297" r:id="rId61"/>
    <p:sldId id="408" r:id="rId62"/>
    <p:sldId id="298" r:id="rId63"/>
    <p:sldId id="299" r:id="rId64"/>
    <p:sldId id="300" r:id="rId65"/>
    <p:sldId id="325" r:id="rId66"/>
    <p:sldId id="301" r:id="rId67"/>
    <p:sldId id="302" r:id="rId68"/>
    <p:sldId id="303" r:id="rId69"/>
    <p:sldId id="409" r:id="rId70"/>
    <p:sldId id="305" r:id="rId71"/>
    <p:sldId id="306" r:id="rId72"/>
    <p:sldId id="410" r:id="rId73"/>
    <p:sldId id="307" r:id="rId74"/>
    <p:sldId id="334" r:id="rId75"/>
    <p:sldId id="309" r:id="rId76"/>
    <p:sldId id="310" r:id="rId77"/>
    <p:sldId id="311" r:id="rId78"/>
    <p:sldId id="312" r:id="rId79"/>
    <p:sldId id="331" r:id="rId80"/>
    <p:sldId id="332" r:id="rId81"/>
    <p:sldId id="330" r:id="rId82"/>
    <p:sldId id="314" r:id="rId83"/>
    <p:sldId id="329" r:id="rId84"/>
    <p:sldId id="401"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74"/>
  </p:normalViewPr>
  <p:slideViewPr>
    <p:cSldViewPr snapToGrid="0" snapToObjects="1">
      <p:cViewPr varScale="1">
        <p:scale>
          <a:sx n="124" d="100"/>
          <a:sy n="124" d="100"/>
        </p:scale>
        <p:origin x="81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48D18-AE5B-564F-96A6-0327A9A7F71D}" type="doc">
      <dgm:prSet loTypeId="urn:microsoft.com/office/officeart/2005/8/layout/bProcess4" loCatId="" qsTypeId="urn:microsoft.com/office/officeart/2005/8/quickstyle/simple4" qsCatId="simple" csTypeId="urn:microsoft.com/office/officeart/2005/8/colors/accent1_2" csCatId="accent1" phldr="1"/>
      <dgm:spPr/>
    </dgm:pt>
    <dgm:pt modelId="{40204BD3-FF57-EC40-AEDB-19AD73312727}">
      <dgm:prSet phldrT="[Text]">
        <dgm:style>
          <a:lnRef idx="1">
            <a:schemeClr val="dk1"/>
          </a:lnRef>
          <a:fillRef idx="2">
            <a:schemeClr val="dk1"/>
          </a:fillRef>
          <a:effectRef idx="1">
            <a:schemeClr val="dk1"/>
          </a:effectRef>
          <a:fontRef idx="minor">
            <a:schemeClr val="dk1"/>
          </a:fontRef>
        </dgm:style>
      </dgm:prSet>
      <dgm:spPr/>
      <dgm:t>
        <a:bodyPr/>
        <a:lstStyle/>
        <a:p>
          <a:r>
            <a:rPr lang="en-US" dirty="0"/>
            <a:t>(1) Nature of LGUs</a:t>
          </a:r>
        </a:p>
      </dgm:t>
    </dgm:pt>
    <dgm:pt modelId="{C8DC427A-1A11-B448-920A-09180FDCE2EB}" type="parTrans" cxnId="{E62CDF33-7863-3642-8BFE-720399E60C3F}">
      <dgm:prSet/>
      <dgm:spPr/>
      <dgm:t>
        <a:bodyPr/>
        <a:lstStyle/>
        <a:p>
          <a:endParaRPr lang="en-US"/>
        </a:p>
      </dgm:t>
    </dgm:pt>
    <dgm:pt modelId="{9291E245-2B0D-CA4C-A6B1-E6A55716A1DF}" type="sibTrans" cxnId="{E62CDF33-7863-3642-8BFE-720399E60C3F}">
      <dgm:prSet/>
      <dgm:spPr>
        <a:solidFill>
          <a:schemeClr val="tx1"/>
        </a:solidFill>
      </dgm:spPr>
      <dgm:t>
        <a:bodyPr/>
        <a:lstStyle/>
        <a:p>
          <a:endParaRPr lang="en-US"/>
        </a:p>
      </dgm:t>
    </dgm:pt>
    <dgm:pt modelId="{43A668CF-96CD-4041-B594-BF6EA6D15FFC}">
      <dgm:prSet phldrT="[Text]">
        <dgm:style>
          <a:lnRef idx="1">
            <a:schemeClr val="dk1"/>
          </a:lnRef>
          <a:fillRef idx="2">
            <a:schemeClr val="dk1"/>
          </a:fillRef>
          <a:effectRef idx="1">
            <a:schemeClr val="dk1"/>
          </a:effectRef>
          <a:fontRef idx="minor">
            <a:schemeClr val="dk1"/>
          </a:fontRef>
        </dgm:style>
      </dgm:prSet>
      <dgm:spPr/>
      <dgm:t>
        <a:bodyPr/>
        <a:lstStyle/>
        <a:p>
          <a:r>
            <a:rPr lang="en-US" dirty="0"/>
            <a:t>(2) Local Autonomy</a:t>
          </a:r>
        </a:p>
      </dgm:t>
    </dgm:pt>
    <dgm:pt modelId="{DC43BE9F-D119-3642-8135-71BA1F5A209C}" type="parTrans" cxnId="{2EED5AA0-A25F-BB48-BCBB-A9F6288D699D}">
      <dgm:prSet/>
      <dgm:spPr/>
      <dgm:t>
        <a:bodyPr/>
        <a:lstStyle/>
        <a:p>
          <a:endParaRPr lang="en-US"/>
        </a:p>
      </dgm:t>
    </dgm:pt>
    <dgm:pt modelId="{2580AF50-2CD6-864C-8DCA-19C83F434C21}" type="sibTrans" cxnId="{2EED5AA0-A25F-BB48-BCBB-A9F6288D699D}">
      <dgm:prSet/>
      <dgm:spPr>
        <a:solidFill>
          <a:srgbClr val="000000"/>
        </a:solidFill>
      </dgm:spPr>
      <dgm:t>
        <a:bodyPr/>
        <a:lstStyle/>
        <a:p>
          <a:endParaRPr lang="en-US"/>
        </a:p>
      </dgm:t>
    </dgm:pt>
    <dgm:pt modelId="{7E2C7DC7-0A16-B442-9D73-AD36FD321D64}">
      <dgm:prSet phldrT="[Text]">
        <dgm:style>
          <a:lnRef idx="1">
            <a:schemeClr val="dk1"/>
          </a:lnRef>
          <a:fillRef idx="2">
            <a:schemeClr val="dk1"/>
          </a:fillRef>
          <a:effectRef idx="1">
            <a:schemeClr val="dk1"/>
          </a:effectRef>
          <a:fontRef idx="minor">
            <a:schemeClr val="dk1"/>
          </a:fontRef>
        </dgm:style>
      </dgm:prSet>
      <dgm:spPr/>
      <dgm:t>
        <a:bodyPr/>
        <a:lstStyle/>
        <a:p>
          <a:r>
            <a:rPr lang="en-US" dirty="0"/>
            <a:t>(3) Powers of LGUs</a:t>
          </a:r>
        </a:p>
      </dgm:t>
    </dgm:pt>
    <dgm:pt modelId="{7F5D4F4E-36F2-824D-A077-3B5724274213}" type="parTrans" cxnId="{284F7288-3DF9-AE48-8D90-1D818F68D5C7}">
      <dgm:prSet/>
      <dgm:spPr/>
      <dgm:t>
        <a:bodyPr/>
        <a:lstStyle/>
        <a:p>
          <a:endParaRPr lang="en-US"/>
        </a:p>
      </dgm:t>
    </dgm:pt>
    <dgm:pt modelId="{6836A190-E764-7943-87CB-641A81926A24}" type="sibTrans" cxnId="{284F7288-3DF9-AE48-8D90-1D818F68D5C7}">
      <dgm:prSet/>
      <dgm:spPr>
        <a:solidFill>
          <a:srgbClr val="000000"/>
        </a:solidFill>
      </dgm:spPr>
      <dgm:t>
        <a:bodyPr/>
        <a:lstStyle/>
        <a:p>
          <a:endParaRPr lang="en-US"/>
        </a:p>
      </dgm:t>
    </dgm:pt>
    <dgm:pt modelId="{CAE60368-93FA-094E-BEF4-653F7201BEAF}">
      <dgm:prSet>
        <dgm:style>
          <a:lnRef idx="1">
            <a:schemeClr val="dk1"/>
          </a:lnRef>
          <a:fillRef idx="2">
            <a:schemeClr val="dk1"/>
          </a:fillRef>
          <a:effectRef idx="1">
            <a:schemeClr val="dk1"/>
          </a:effectRef>
          <a:fontRef idx="minor">
            <a:schemeClr val="dk1"/>
          </a:fontRef>
        </dgm:style>
      </dgm:prSet>
      <dgm:spPr/>
      <dgm:t>
        <a:bodyPr/>
        <a:lstStyle/>
        <a:p>
          <a:r>
            <a:rPr lang="en-US" dirty="0"/>
            <a:t>(4) Fiscal Autonomy</a:t>
          </a:r>
        </a:p>
      </dgm:t>
    </dgm:pt>
    <dgm:pt modelId="{04D61848-6777-2840-85BB-0B49E88F3552}" type="parTrans" cxnId="{C2C1322D-4D36-AD4E-ABF2-58A0C98483EB}">
      <dgm:prSet/>
      <dgm:spPr/>
      <dgm:t>
        <a:bodyPr/>
        <a:lstStyle/>
        <a:p>
          <a:endParaRPr lang="en-US"/>
        </a:p>
      </dgm:t>
    </dgm:pt>
    <dgm:pt modelId="{08E40827-29E9-4E43-BE5B-404AEE8BBCB8}" type="sibTrans" cxnId="{C2C1322D-4D36-AD4E-ABF2-58A0C98483EB}">
      <dgm:prSet/>
      <dgm:spPr>
        <a:solidFill>
          <a:srgbClr val="000000"/>
        </a:solidFill>
      </dgm:spPr>
      <dgm:t>
        <a:bodyPr/>
        <a:lstStyle/>
        <a:p>
          <a:endParaRPr lang="en-US"/>
        </a:p>
      </dgm:t>
    </dgm:pt>
    <dgm:pt modelId="{B347611F-FA65-3741-8217-2109C55AF6DE}">
      <dgm:prSet>
        <dgm:style>
          <a:lnRef idx="1">
            <a:schemeClr val="dk1"/>
          </a:lnRef>
          <a:fillRef idx="2">
            <a:schemeClr val="dk1"/>
          </a:fillRef>
          <a:effectRef idx="1">
            <a:schemeClr val="dk1"/>
          </a:effectRef>
          <a:fontRef idx="minor">
            <a:schemeClr val="dk1"/>
          </a:fontRef>
        </dgm:style>
      </dgm:prSet>
      <dgm:spPr/>
      <dgm:t>
        <a:bodyPr/>
        <a:lstStyle/>
        <a:p>
          <a:r>
            <a:rPr lang="en-US" dirty="0"/>
            <a:t>(5) Local Legislation</a:t>
          </a:r>
        </a:p>
      </dgm:t>
    </dgm:pt>
    <dgm:pt modelId="{C5C0A4D1-3D50-B146-8A24-E6B1B72308B2}" type="parTrans" cxnId="{DC94F660-346F-144A-8003-815961001C50}">
      <dgm:prSet/>
      <dgm:spPr/>
      <dgm:t>
        <a:bodyPr/>
        <a:lstStyle/>
        <a:p>
          <a:endParaRPr lang="en-US"/>
        </a:p>
      </dgm:t>
    </dgm:pt>
    <dgm:pt modelId="{F3A951DE-FD88-0449-BFAF-8468A9054E19}" type="sibTrans" cxnId="{DC94F660-346F-144A-8003-815961001C50}">
      <dgm:prSet/>
      <dgm:spPr>
        <a:solidFill>
          <a:srgbClr val="000000"/>
        </a:solidFill>
      </dgm:spPr>
      <dgm:t>
        <a:bodyPr/>
        <a:lstStyle/>
        <a:p>
          <a:endParaRPr lang="en-US"/>
        </a:p>
      </dgm:t>
    </dgm:pt>
    <dgm:pt modelId="{5791803E-64ED-6546-80C4-3C087B4DFDBE}">
      <dgm:prSet>
        <dgm:style>
          <a:lnRef idx="1">
            <a:schemeClr val="dk1"/>
          </a:lnRef>
          <a:fillRef idx="2">
            <a:schemeClr val="dk1"/>
          </a:fillRef>
          <a:effectRef idx="1">
            <a:schemeClr val="dk1"/>
          </a:effectRef>
          <a:fontRef idx="minor">
            <a:schemeClr val="dk1"/>
          </a:fontRef>
        </dgm:style>
      </dgm:prSet>
      <dgm:spPr/>
      <dgm:t>
        <a:bodyPr/>
        <a:lstStyle/>
        <a:p>
          <a:r>
            <a:rPr lang="en-US" dirty="0"/>
            <a:t>(6) Public Accountability</a:t>
          </a:r>
        </a:p>
      </dgm:t>
    </dgm:pt>
    <dgm:pt modelId="{C160A3BE-41DA-8A48-BD6A-69D87FDACB2D}" type="parTrans" cxnId="{E39E1819-01A8-6A45-83A8-1210E31A93E7}">
      <dgm:prSet/>
      <dgm:spPr/>
      <dgm:t>
        <a:bodyPr/>
        <a:lstStyle/>
        <a:p>
          <a:endParaRPr lang="en-US"/>
        </a:p>
      </dgm:t>
    </dgm:pt>
    <dgm:pt modelId="{34F8CBA7-E56B-6F47-B612-9480D4971B0D}" type="sibTrans" cxnId="{E39E1819-01A8-6A45-83A8-1210E31A93E7}">
      <dgm:prSet/>
      <dgm:spPr>
        <a:solidFill>
          <a:srgbClr val="000000"/>
        </a:solidFill>
      </dgm:spPr>
      <dgm:t>
        <a:bodyPr/>
        <a:lstStyle/>
        <a:p>
          <a:endParaRPr lang="en-US"/>
        </a:p>
      </dgm:t>
    </dgm:pt>
    <dgm:pt modelId="{0FC3583A-2B59-5745-A0D7-AAE304B26149}">
      <dgm:prSet>
        <dgm:style>
          <a:lnRef idx="1">
            <a:schemeClr val="dk1"/>
          </a:lnRef>
          <a:fillRef idx="2">
            <a:schemeClr val="dk1"/>
          </a:fillRef>
          <a:effectRef idx="1">
            <a:schemeClr val="dk1"/>
          </a:effectRef>
          <a:fontRef idx="minor">
            <a:schemeClr val="dk1"/>
          </a:fontRef>
        </dgm:style>
      </dgm:prSet>
      <dgm:spPr/>
      <dgm:t>
        <a:bodyPr/>
        <a:lstStyle/>
        <a:p>
          <a:r>
            <a:rPr lang="en-US" dirty="0"/>
            <a:t>(8) People’s Participation</a:t>
          </a:r>
        </a:p>
      </dgm:t>
    </dgm:pt>
    <dgm:pt modelId="{15E8618E-FA35-6647-A953-7840F7DDDC68}" type="parTrans" cxnId="{9D9C0227-E25A-074C-9D78-4810FAD40FDA}">
      <dgm:prSet/>
      <dgm:spPr/>
      <dgm:t>
        <a:bodyPr/>
        <a:lstStyle/>
        <a:p>
          <a:endParaRPr lang="en-US"/>
        </a:p>
      </dgm:t>
    </dgm:pt>
    <dgm:pt modelId="{47DA7B0C-5DEB-FC41-A7DF-C0CA9B0FF49B}" type="sibTrans" cxnId="{9D9C0227-E25A-074C-9D78-4810FAD40FDA}">
      <dgm:prSet/>
      <dgm:spPr/>
      <dgm:t>
        <a:bodyPr/>
        <a:lstStyle/>
        <a:p>
          <a:endParaRPr lang="en-US"/>
        </a:p>
      </dgm:t>
    </dgm:pt>
    <dgm:pt modelId="{7B2435FC-FE5C-CE4E-BB30-B66C89FBB8DD}">
      <dgm:prSet>
        <dgm:style>
          <a:lnRef idx="1">
            <a:schemeClr val="dk1"/>
          </a:lnRef>
          <a:fillRef idx="2">
            <a:schemeClr val="dk1"/>
          </a:fillRef>
          <a:effectRef idx="1">
            <a:schemeClr val="dk1"/>
          </a:effectRef>
          <a:fontRef idx="minor">
            <a:schemeClr val="dk1"/>
          </a:fontRef>
        </dgm:style>
      </dgm:prSet>
      <dgm:spPr/>
      <dgm:t>
        <a:bodyPr/>
        <a:lstStyle/>
        <a:p>
          <a:r>
            <a:rPr lang="en-US" dirty="0"/>
            <a:t>(7) Liability</a:t>
          </a:r>
        </a:p>
      </dgm:t>
    </dgm:pt>
    <dgm:pt modelId="{E87F9D74-965F-4F42-B2A6-223FADC6DEBB}" type="parTrans" cxnId="{EBAAED0E-A427-C342-8EF3-A477F012BB26}">
      <dgm:prSet/>
      <dgm:spPr/>
      <dgm:t>
        <a:bodyPr/>
        <a:lstStyle/>
        <a:p>
          <a:endParaRPr lang="en-US"/>
        </a:p>
      </dgm:t>
    </dgm:pt>
    <dgm:pt modelId="{35E7A276-527E-0E43-886A-48B2C1F3DE06}" type="sibTrans" cxnId="{EBAAED0E-A427-C342-8EF3-A477F012BB26}">
      <dgm:prSet/>
      <dgm:spPr>
        <a:solidFill>
          <a:srgbClr val="000000"/>
        </a:solidFill>
      </dgm:spPr>
      <dgm:t>
        <a:bodyPr/>
        <a:lstStyle/>
        <a:p>
          <a:endParaRPr lang="en-US"/>
        </a:p>
      </dgm:t>
    </dgm:pt>
    <dgm:pt modelId="{8493342E-3A9A-B447-8CAE-A687A600C0BB}" type="pres">
      <dgm:prSet presAssocID="{39E48D18-AE5B-564F-96A6-0327A9A7F71D}" presName="Name0" presStyleCnt="0">
        <dgm:presLayoutVars>
          <dgm:dir/>
          <dgm:resizeHandles/>
        </dgm:presLayoutVars>
      </dgm:prSet>
      <dgm:spPr/>
    </dgm:pt>
    <dgm:pt modelId="{C0965D9A-BADE-1646-91FC-C3C4354A07EB}" type="pres">
      <dgm:prSet presAssocID="{40204BD3-FF57-EC40-AEDB-19AD73312727}" presName="compNode" presStyleCnt="0"/>
      <dgm:spPr/>
    </dgm:pt>
    <dgm:pt modelId="{63322E31-3180-AB41-8757-46A9C4A11B55}" type="pres">
      <dgm:prSet presAssocID="{40204BD3-FF57-EC40-AEDB-19AD73312727}" presName="dummyConnPt" presStyleCnt="0"/>
      <dgm:spPr/>
    </dgm:pt>
    <dgm:pt modelId="{25FD7D2E-BFD9-D747-A9B8-4A14AA07FE7C}" type="pres">
      <dgm:prSet presAssocID="{40204BD3-FF57-EC40-AEDB-19AD73312727}" presName="node" presStyleLbl="node1" presStyleIdx="0" presStyleCnt="8">
        <dgm:presLayoutVars>
          <dgm:bulletEnabled val="1"/>
        </dgm:presLayoutVars>
      </dgm:prSet>
      <dgm:spPr/>
    </dgm:pt>
    <dgm:pt modelId="{BE6ED193-8475-B746-B29F-347DBF4B8333}" type="pres">
      <dgm:prSet presAssocID="{9291E245-2B0D-CA4C-A6B1-E6A55716A1DF}" presName="sibTrans" presStyleLbl="bgSibTrans2D1" presStyleIdx="0" presStyleCnt="7"/>
      <dgm:spPr/>
    </dgm:pt>
    <dgm:pt modelId="{632F8CEB-5932-9F4D-8B0E-FB2CFF8C31C5}" type="pres">
      <dgm:prSet presAssocID="{43A668CF-96CD-4041-B594-BF6EA6D15FFC}" presName="compNode" presStyleCnt="0"/>
      <dgm:spPr/>
    </dgm:pt>
    <dgm:pt modelId="{6398B02F-9B06-B846-A221-BC8E7CC17F09}" type="pres">
      <dgm:prSet presAssocID="{43A668CF-96CD-4041-B594-BF6EA6D15FFC}" presName="dummyConnPt" presStyleCnt="0"/>
      <dgm:spPr/>
    </dgm:pt>
    <dgm:pt modelId="{6CF9DAE4-266A-AC4C-98AC-B4C4E3031C1E}" type="pres">
      <dgm:prSet presAssocID="{43A668CF-96CD-4041-B594-BF6EA6D15FFC}" presName="node" presStyleLbl="node1" presStyleIdx="1" presStyleCnt="8">
        <dgm:presLayoutVars>
          <dgm:bulletEnabled val="1"/>
        </dgm:presLayoutVars>
      </dgm:prSet>
      <dgm:spPr/>
    </dgm:pt>
    <dgm:pt modelId="{71E964EC-5089-9147-8A4C-2BF245B7DE9F}" type="pres">
      <dgm:prSet presAssocID="{2580AF50-2CD6-864C-8DCA-19C83F434C21}" presName="sibTrans" presStyleLbl="bgSibTrans2D1" presStyleIdx="1" presStyleCnt="7"/>
      <dgm:spPr/>
    </dgm:pt>
    <dgm:pt modelId="{B9DC5214-8D27-6143-82D7-473A2DEBC13F}" type="pres">
      <dgm:prSet presAssocID="{7E2C7DC7-0A16-B442-9D73-AD36FD321D64}" presName="compNode" presStyleCnt="0"/>
      <dgm:spPr/>
    </dgm:pt>
    <dgm:pt modelId="{B5E8A4C2-17F7-0B4D-9118-ADA097346CDF}" type="pres">
      <dgm:prSet presAssocID="{7E2C7DC7-0A16-B442-9D73-AD36FD321D64}" presName="dummyConnPt" presStyleCnt="0"/>
      <dgm:spPr/>
    </dgm:pt>
    <dgm:pt modelId="{BCF2EA2A-7DCA-5A47-BAB4-8C8B23424A61}" type="pres">
      <dgm:prSet presAssocID="{7E2C7DC7-0A16-B442-9D73-AD36FD321D64}" presName="node" presStyleLbl="node1" presStyleIdx="2" presStyleCnt="8">
        <dgm:presLayoutVars>
          <dgm:bulletEnabled val="1"/>
        </dgm:presLayoutVars>
      </dgm:prSet>
      <dgm:spPr/>
    </dgm:pt>
    <dgm:pt modelId="{352600FC-9186-D54E-8CC5-490E27E6D3C9}" type="pres">
      <dgm:prSet presAssocID="{6836A190-E764-7943-87CB-641A81926A24}" presName="sibTrans" presStyleLbl="bgSibTrans2D1" presStyleIdx="2" presStyleCnt="7"/>
      <dgm:spPr/>
    </dgm:pt>
    <dgm:pt modelId="{87C55B9E-CEBD-3849-A1C2-33AB5D00E37D}" type="pres">
      <dgm:prSet presAssocID="{CAE60368-93FA-094E-BEF4-653F7201BEAF}" presName="compNode" presStyleCnt="0"/>
      <dgm:spPr/>
    </dgm:pt>
    <dgm:pt modelId="{0931507C-14DA-0441-9F0D-2316E7188B2D}" type="pres">
      <dgm:prSet presAssocID="{CAE60368-93FA-094E-BEF4-653F7201BEAF}" presName="dummyConnPt" presStyleCnt="0"/>
      <dgm:spPr/>
    </dgm:pt>
    <dgm:pt modelId="{7D600D49-D2BE-0E48-9E9C-EFFC8322933E}" type="pres">
      <dgm:prSet presAssocID="{CAE60368-93FA-094E-BEF4-653F7201BEAF}" presName="node" presStyleLbl="node1" presStyleIdx="3" presStyleCnt="8">
        <dgm:presLayoutVars>
          <dgm:bulletEnabled val="1"/>
        </dgm:presLayoutVars>
      </dgm:prSet>
      <dgm:spPr/>
    </dgm:pt>
    <dgm:pt modelId="{CC051185-7DF0-0048-8E77-B1FF8A6177FD}" type="pres">
      <dgm:prSet presAssocID="{08E40827-29E9-4E43-BE5B-404AEE8BBCB8}" presName="sibTrans" presStyleLbl="bgSibTrans2D1" presStyleIdx="3" presStyleCnt="7"/>
      <dgm:spPr/>
    </dgm:pt>
    <dgm:pt modelId="{349E62E6-3AA3-C94B-9C26-A12836AE116E}" type="pres">
      <dgm:prSet presAssocID="{B347611F-FA65-3741-8217-2109C55AF6DE}" presName="compNode" presStyleCnt="0"/>
      <dgm:spPr/>
    </dgm:pt>
    <dgm:pt modelId="{81201E6F-FA3F-274F-BE5C-A82C40FF1EB1}" type="pres">
      <dgm:prSet presAssocID="{B347611F-FA65-3741-8217-2109C55AF6DE}" presName="dummyConnPt" presStyleCnt="0"/>
      <dgm:spPr/>
    </dgm:pt>
    <dgm:pt modelId="{40482CDF-3236-7C4F-B9F4-65584F308B18}" type="pres">
      <dgm:prSet presAssocID="{B347611F-FA65-3741-8217-2109C55AF6DE}" presName="node" presStyleLbl="node1" presStyleIdx="4" presStyleCnt="8">
        <dgm:presLayoutVars>
          <dgm:bulletEnabled val="1"/>
        </dgm:presLayoutVars>
      </dgm:prSet>
      <dgm:spPr/>
    </dgm:pt>
    <dgm:pt modelId="{08FBBB61-A123-F549-8682-87C3B34C5CF1}" type="pres">
      <dgm:prSet presAssocID="{F3A951DE-FD88-0449-BFAF-8468A9054E19}" presName="sibTrans" presStyleLbl="bgSibTrans2D1" presStyleIdx="4" presStyleCnt="7"/>
      <dgm:spPr/>
    </dgm:pt>
    <dgm:pt modelId="{D4968DAA-01A9-F844-A6D5-3D4BA347F1D5}" type="pres">
      <dgm:prSet presAssocID="{5791803E-64ED-6546-80C4-3C087B4DFDBE}" presName="compNode" presStyleCnt="0"/>
      <dgm:spPr/>
    </dgm:pt>
    <dgm:pt modelId="{84B3A99C-9E13-1241-B13A-A23DDA76171D}" type="pres">
      <dgm:prSet presAssocID="{5791803E-64ED-6546-80C4-3C087B4DFDBE}" presName="dummyConnPt" presStyleCnt="0"/>
      <dgm:spPr/>
    </dgm:pt>
    <dgm:pt modelId="{459DB43E-D015-4542-8E13-6FBF29AC72A4}" type="pres">
      <dgm:prSet presAssocID="{5791803E-64ED-6546-80C4-3C087B4DFDBE}" presName="node" presStyleLbl="node1" presStyleIdx="5" presStyleCnt="8">
        <dgm:presLayoutVars>
          <dgm:bulletEnabled val="1"/>
        </dgm:presLayoutVars>
      </dgm:prSet>
      <dgm:spPr/>
    </dgm:pt>
    <dgm:pt modelId="{60F944B9-CA6E-4D48-876E-6B04B765BAE7}" type="pres">
      <dgm:prSet presAssocID="{34F8CBA7-E56B-6F47-B612-9480D4971B0D}" presName="sibTrans" presStyleLbl="bgSibTrans2D1" presStyleIdx="5" presStyleCnt="7"/>
      <dgm:spPr/>
    </dgm:pt>
    <dgm:pt modelId="{35618C00-2812-394B-A26A-7DD793B09162}" type="pres">
      <dgm:prSet presAssocID="{7B2435FC-FE5C-CE4E-BB30-B66C89FBB8DD}" presName="compNode" presStyleCnt="0"/>
      <dgm:spPr/>
    </dgm:pt>
    <dgm:pt modelId="{09FDEDC8-30AB-F346-BE52-C13CD9D9FB48}" type="pres">
      <dgm:prSet presAssocID="{7B2435FC-FE5C-CE4E-BB30-B66C89FBB8DD}" presName="dummyConnPt" presStyleCnt="0"/>
      <dgm:spPr/>
    </dgm:pt>
    <dgm:pt modelId="{8BA1B848-4197-0948-9EAF-0DC48DFEE3F6}" type="pres">
      <dgm:prSet presAssocID="{7B2435FC-FE5C-CE4E-BB30-B66C89FBB8DD}" presName="node" presStyleLbl="node1" presStyleIdx="6" presStyleCnt="8">
        <dgm:presLayoutVars>
          <dgm:bulletEnabled val="1"/>
        </dgm:presLayoutVars>
      </dgm:prSet>
      <dgm:spPr/>
    </dgm:pt>
    <dgm:pt modelId="{49B9768C-50CE-0647-96C4-33AC17166AA7}" type="pres">
      <dgm:prSet presAssocID="{35E7A276-527E-0E43-886A-48B2C1F3DE06}" presName="sibTrans" presStyleLbl="bgSibTrans2D1" presStyleIdx="6" presStyleCnt="7"/>
      <dgm:spPr/>
    </dgm:pt>
    <dgm:pt modelId="{35EA7A16-C086-194A-AC43-029A04C30C40}" type="pres">
      <dgm:prSet presAssocID="{0FC3583A-2B59-5745-A0D7-AAE304B26149}" presName="compNode" presStyleCnt="0"/>
      <dgm:spPr/>
    </dgm:pt>
    <dgm:pt modelId="{4D70292E-F46F-704F-99CF-54921E8E438B}" type="pres">
      <dgm:prSet presAssocID="{0FC3583A-2B59-5745-A0D7-AAE304B26149}" presName="dummyConnPt" presStyleCnt="0"/>
      <dgm:spPr/>
    </dgm:pt>
    <dgm:pt modelId="{C2202DA1-9942-FE4D-A3C5-BAFF2C3EE099}" type="pres">
      <dgm:prSet presAssocID="{0FC3583A-2B59-5745-A0D7-AAE304B26149}" presName="node" presStyleLbl="node1" presStyleIdx="7" presStyleCnt="8">
        <dgm:presLayoutVars>
          <dgm:bulletEnabled val="1"/>
        </dgm:presLayoutVars>
      </dgm:prSet>
      <dgm:spPr/>
    </dgm:pt>
  </dgm:ptLst>
  <dgm:cxnLst>
    <dgm:cxn modelId="{578EE902-62BD-C748-B6C3-D5549C3AD79A}" type="presOf" srcId="{7B2435FC-FE5C-CE4E-BB30-B66C89FBB8DD}" destId="{8BA1B848-4197-0948-9EAF-0DC48DFEE3F6}" srcOrd="0" destOrd="0" presId="urn:microsoft.com/office/officeart/2005/8/layout/bProcess4"/>
    <dgm:cxn modelId="{A99DAF05-D292-664F-BC25-53539001050D}" type="presOf" srcId="{9291E245-2B0D-CA4C-A6B1-E6A55716A1DF}" destId="{BE6ED193-8475-B746-B29F-347DBF4B8333}" srcOrd="0" destOrd="0" presId="urn:microsoft.com/office/officeart/2005/8/layout/bProcess4"/>
    <dgm:cxn modelId="{C47D4007-B5BD-8F49-8AD2-4CA5C5471061}" type="presOf" srcId="{B347611F-FA65-3741-8217-2109C55AF6DE}" destId="{40482CDF-3236-7C4F-B9F4-65584F308B18}" srcOrd="0" destOrd="0" presId="urn:microsoft.com/office/officeart/2005/8/layout/bProcess4"/>
    <dgm:cxn modelId="{DDCAA80D-7D72-5541-AC4D-21B81339FD61}" type="presOf" srcId="{34F8CBA7-E56B-6F47-B612-9480D4971B0D}" destId="{60F944B9-CA6E-4D48-876E-6B04B765BAE7}" srcOrd="0" destOrd="0" presId="urn:microsoft.com/office/officeart/2005/8/layout/bProcess4"/>
    <dgm:cxn modelId="{EBAAED0E-A427-C342-8EF3-A477F012BB26}" srcId="{39E48D18-AE5B-564F-96A6-0327A9A7F71D}" destId="{7B2435FC-FE5C-CE4E-BB30-B66C89FBB8DD}" srcOrd="6" destOrd="0" parTransId="{E87F9D74-965F-4F42-B2A6-223FADC6DEBB}" sibTransId="{35E7A276-527E-0E43-886A-48B2C1F3DE06}"/>
    <dgm:cxn modelId="{1F892818-0AF6-C941-9580-40F5FD90F706}" type="presOf" srcId="{2580AF50-2CD6-864C-8DCA-19C83F434C21}" destId="{71E964EC-5089-9147-8A4C-2BF245B7DE9F}" srcOrd="0" destOrd="0" presId="urn:microsoft.com/office/officeart/2005/8/layout/bProcess4"/>
    <dgm:cxn modelId="{E39E1819-01A8-6A45-83A8-1210E31A93E7}" srcId="{39E48D18-AE5B-564F-96A6-0327A9A7F71D}" destId="{5791803E-64ED-6546-80C4-3C087B4DFDBE}" srcOrd="5" destOrd="0" parTransId="{C160A3BE-41DA-8A48-BD6A-69D87FDACB2D}" sibTransId="{34F8CBA7-E56B-6F47-B612-9480D4971B0D}"/>
    <dgm:cxn modelId="{9D9C0227-E25A-074C-9D78-4810FAD40FDA}" srcId="{39E48D18-AE5B-564F-96A6-0327A9A7F71D}" destId="{0FC3583A-2B59-5745-A0D7-AAE304B26149}" srcOrd="7" destOrd="0" parTransId="{15E8618E-FA35-6647-A953-7840F7DDDC68}" sibTransId="{47DA7B0C-5DEB-FC41-A7DF-C0CA9B0FF49B}"/>
    <dgm:cxn modelId="{C2C1322D-4D36-AD4E-ABF2-58A0C98483EB}" srcId="{39E48D18-AE5B-564F-96A6-0327A9A7F71D}" destId="{CAE60368-93FA-094E-BEF4-653F7201BEAF}" srcOrd="3" destOrd="0" parTransId="{04D61848-6777-2840-85BB-0B49E88F3552}" sibTransId="{08E40827-29E9-4E43-BE5B-404AEE8BBCB8}"/>
    <dgm:cxn modelId="{E62CDF33-7863-3642-8BFE-720399E60C3F}" srcId="{39E48D18-AE5B-564F-96A6-0327A9A7F71D}" destId="{40204BD3-FF57-EC40-AEDB-19AD73312727}" srcOrd="0" destOrd="0" parTransId="{C8DC427A-1A11-B448-920A-09180FDCE2EB}" sibTransId="{9291E245-2B0D-CA4C-A6B1-E6A55716A1DF}"/>
    <dgm:cxn modelId="{06D33B3A-5010-6646-A52B-B3115126AD7F}" type="presOf" srcId="{35E7A276-527E-0E43-886A-48B2C1F3DE06}" destId="{49B9768C-50CE-0647-96C4-33AC17166AA7}" srcOrd="0" destOrd="0" presId="urn:microsoft.com/office/officeart/2005/8/layout/bProcess4"/>
    <dgm:cxn modelId="{7CEC174B-ECEF-4F48-9FFD-A1A4C46B5D3E}" type="presOf" srcId="{0FC3583A-2B59-5745-A0D7-AAE304B26149}" destId="{C2202DA1-9942-FE4D-A3C5-BAFF2C3EE099}" srcOrd="0" destOrd="0" presId="urn:microsoft.com/office/officeart/2005/8/layout/bProcess4"/>
    <dgm:cxn modelId="{01967D4F-8747-CA4B-BC80-C78E9DCB5D4E}" type="presOf" srcId="{5791803E-64ED-6546-80C4-3C087B4DFDBE}" destId="{459DB43E-D015-4542-8E13-6FBF29AC72A4}" srcOrd="0" destOrd="0" presId="urn:microsoft.com/office/officeart/2005/8/layout/bProcess4"/>
    <dgm:cxn modelId="{DC94F660-346F-144A-8003-815961001C50}" srcId="{39E48D18-AE5B-564F-96A6-0327A9A7F71D}" destId="{B347611F-FA65-3741-8217-2109C55AF6DE}" srcOrd="4" destOrd="0" parTransId="{C5C0A4D1-3D50-B146-8A24-E6B1B72308B2}" sibTransId="{F3A951DE-FD88-0449-BFAF-8468A9054E19}"/>
    <dgm:cxn modelId="{F8E3B282-A031-A642-88D3-73B520A4F100}" type="presOf" srcId="{6836A190-E764-7943-87CB-641A81926A24}" destId="{352600FC-9186-D54E-8CC5-490E27E6D3C9}" srcOrd="0" destOrd="0" presId="urn:microsoft.com/office/officeart/2005/8/layout/bProcess4"/>
    <dgm:cxn modelId="{284F7288-3DF9-AE48-8D90-1D818F68D5C7}" srcId="{39E48D18-AE5B-564F-96A6-0327A9A7F71D}" destId="{7E2C7DC7-0A16-B442-9D73-AD36FD321D64}" srcOrd="2" destOrd="0" parTransId="{7F5D4F4E-36F2-824D-A077-3B5724274213}" sibTransId="{6836A190-E764-7943-87CB-641A81926A24}"/>
    <dgm:cxn modelId="{BF0D018D-AEA1-2C4B-A0A7-1928B469693A}" type="presOf" srcId="{39E48D18-AE5B-564F-96A6-0327A9A7F71D}" destId="{8493342E-3A9A-B447-8CAE-A687A600C0BB}" srcOrd="0" destOrd="0" presId="urn:microsoft.com/office/officeart/2005/8/layout/bProcess4"/>
    <dgm:cxn modelId="{53BCCF9D-170B-B74A-B63F-E89825EF91B9}" type="presOf" srcId="{7E2C7DC7-0A16-B442-9D73-AD36FD321D64}" destId="{BCF2EA2A-7DCA-5A47-BAB4-8C8B23424A61}" srcOrd="0" destOrd="0" presId="urn:microsoft.com/office/officeart/2005/8/layout/bProcess4"/>
    <dgm:cxn modelId="{2EED5AA0-A25F-BB48-BCBB-A9F6288D699D}" srcId="{39E48D18-AE5B-564F-96A6-0327A9A7F71D}" destId="{43A668CF-96CD-4041-B594-BF6EA6D15FFC}" srcOrd="1" destOrd="0" parTransId="{DC43BE9F-D119-3642-8135-71BA1F5A209C}" sibTransId="{2580AF50-2CD6-864C-8DCA-19C83F434C21}"/>
    <dgm:cxn modelId="{058063B4-80E1-174E-B782-790C8BD5E2EF}" type="presOf" srcId="{CAE60368-93FA-094E-BEF4-653F7201BEAF}" destId="{7D600D49-D2BE-0E48-9E9C-EFFC8322933E}" srcOrd="0" destOrd="0" presId="urn:microsoft.com/office/officeart/2005/8/layout/bProcess4"/>
    <dgm:cxn modelId="{B60478C5-6DE9-354E-A607-CD39306FF95A}" type="presOf" srcId="{08E40827-29E9-4E43-BE5B-404AEE8BBCB8}" destId="{CC051185-7DF0-0048-8E77-B1FF8A6177FD}" srcOrd="0" destOrd="0" presId="urn:microsoft.com/office/officeart/2005/8/layout/bProcess4"/>
    <dgm:cxn modelId="{286FDDC8-582A-814F-BEB8-67CE93891277}" type="presOf" srcId="{43A668CF-96CD-4041-B594-BF6EA6D15FFC}" destId="{6CF9DAE4-266A-AC4C-98AC-B4C4E3031C1E}" srcOrd="0" destOrd="0" presId="urn:microsoft.com/office/officeart/2005/8/layout/bProcess4"/>
    <dgm:cxn modelId="{794C65CC-A2B8-7D4A-9919-D43ECBD05E95}" type="presOf" srcId="{40204BD3-FF57-EC40-AEDB-19AD73312727}" destId="{25FD7D2E-BFD9-D747-A9B8-4A14AA07FE7C}" srcOrd="0" destOrd="0" presId="urn:microsoft.com/office/officeart/2005/8/layout/bProcess4"/>
    <dgm:cxn modelId="{7E0D5DE6-5B8B-AF46-96DA-A7DD62FDC931}" type="presOf" srcId="{F3A951DE-FD88-0449-BFAF-8468A9054E19}" destId="{08FBBB61-A123-F549-8682-87C3B34C5CF1}" srcOrd="0" destOrd="0" presId="urn:microsoft.com/office/officeart/2005/8/layout/bProcess4"/>
    <dgm:cxn modelId="{DD7C0792-50D6-4C44-A259-F4AD55AF8EB7}" type="presParOf" srcId="{8493342E-3A9A-B447-8CAE-A687A600C0BB}" destId="{C0965D9A-BADE-1646-91FC-C3C4354A07EB}" srcOrd="0" destOrd="0" presId="urn:microsoft.com/office/officeart/2005/8/layout/bProcess4"/>
    <dgm:cxn modelId="{699FE88C-D3A5-2943-B2E8-9CD10E41181D}" type="presParOf" srcId="{C0965D9A-BADE-1646-91FC-C3C4354A07EB}" destId="{63322E31-3180-AB41-8757-46A9C4A11B55}" srcOrd="0" destOrd="0" presId="urn:microsoft.com/office/officeart/2005/8/layout/bProcess4"/>
    <dgm:cxn modelId="{40F9322B-1797-7D48-97F2-E346CA2AEFA6}" type="presParOf" srcId="{C0965D9A-BADE-1646-91FC-C3C4354A07EB}" destId="{25FD7D2E-BFD9-D747-A9B8-4A14AA07FE7C}" srcOrd="1" destOrd="0" presId="urn:microsoft.com/office/officeart/2005/8/layout/bProcess4"/>
    <dgm:cxn modelId="{7380746B-2394-DE4E-B158-632FB992B94C}" type="presParOf" srcId="{8493342E-3A9A-B447-8CAE-A687A600C0BB}" destId="{BE6ED193-8475-B746-B29F-347DBF4B8333}" srcOrd="1" destOrd="0" presId="urn:microsoft.com/office/officeart/2005/8/layout/bProcess4"/>
    <dgm:cxn modelId="{4CAEDD3D-C75C-5F48-9665-41F13FAED049}" type="presParOf" srcId="{8493342E-3A9A-B447-8CAE-A687A600C0BB}" destId="{632F8CEB-5932-9F4D-8B0E-FB2CFF8C31C5}" srcOrd="2" destOrd="0" presId="urn:microsoft.com/office/officeart/2005/8/layout/bProcess4"/>
    <dgm:cxn modelId="{34FD0CA4-758D-FD43-9EAA-3BD6B81EB2F9}" type="presParOf" srcId="{632F8CEB-5932-9F4D-8B0E-FB2CFF8C31C5}" destId="{6398B02F-9B06-B846-A221-BC8E7CC17F09}" srcOrd="0" destOrd="0" presId="urn:microsoft.com/office/officeart/2005/8/layout/bProcess4"/>
    <dgm:cxn modelId="{025C98A2-85D5-2F4C-9E99-8E8551D9385D}" type="presParOf" srcId="{632F8CEB-5932-9F4D-8B0E-FB2CFF8C31C5}" destId="{6CF9DAE4-266A-AC4C-98AC-B4C4E3031C1E}" srcOrd="1" destOrd="0" presId="urn:microsoft.com/office/officeart/2005/8/layout/bProcess4"/>
    <dgm:cxn modelId="{08E8A836-A901-DA4F-9031-E6C9D3412F1F}" type="presParOf" srcId="{8493342E-3A9A-B447-8CAE-A687A600C0BB}" destId="{71E964EC-5089-9147-8A4C-2BF245B7DE9F}" srcOrd="3" destOrd="0" presId="urn:microsoft.com/office/officeart/2005/8/layout/bProcess4"/>
    <dgm:cxn modelId="{648A0D1F-114E-C24C-B80C-6173B179A340}" type="presParOf" srcId="{8493342E-3A9A-B447-8CAE-A687A600C0BB}" destId="{B9DC5214-8D27-6143-82D7-473A2DEBC13F}" srcOrd="4" destOrd="0" presId="urn:microsoft.com/office/officeart/2005/8/layout/bProcess4"/>
    <dgm:cxn modelId="{12195120-A7BC-6A47-813F-CCCE1182E60E}" type="presParOf" srcId="{B9DC5214-8D27-6143-82D7-473A2DEBC13F}" destId="{B5E8A4C2-17F7-0B4D-9118-ADA097346CDF}" srcOrd="0" destOrd="0" presId="urn:microsoft.com/office/officeart/2005/8/layout/bProcess4"/>
    <dgm:cxn modelId="{9B0A23AA-B84B-904D-98C6-74CBEB2DF118}" type="presParOf" srcId="{B9DC5214-8D27-6143-82D7-473A2DEBC13F}" destId="{BCF2EA2A-7DCA-5A47-BAB4-8C8B23424A61}" srcOrd="1" destOrd="0" presId="urn:microsoft.com/office/officeart/2005/8/layout/bProcess4"/>
    <dgm:cxn modelId="{B0A2F4BB-ED7C-A94A-BD66-1D5CD5279043}" type="presParOf" srcId="{8493342E-3A9A-B447-8CAE-A687A600C0BB}" destId="{352600FC-9186-D54E-8CC5-490E27E6D3C9}" srcOrd="5" destOrd="0" presId="urn:microsoft.com/office/officeart/2005/8/layout/bProcess4"/>
    <dgm:cxn modelId="{B4BA812A-FDE6-CE4F-93A1-5C1E92ACE6E9}" type="presParOf" srcId="{8493342E-3A9A-B447-8CAE-A687A600C0BB}" destId="{87C55B9E-CEBD-3849-A1C2-33AB5D00E37D}" srcOrd="6" destOrd="0" presId="urn:microsoft.com/office/officeart/2005/8/layout/bProcess4"/>
    <dgm:cxn modelId="{8A6B479B-2F46-8F43-98B5-88FA3A70EF6C}" type="presParOf" srcId="{87C55B9E-CEBD-3849-A1C2-33AB5D00E37D}" destId="{0931507C-14DA-0441-9F0D-2316E7188B2D}" srcOrd="0" destOrd="0" presId="urn:microsoft.com/office/officeart/2005/8/layout/bProcess4"/>
    <dgm:cxn modelId="{E2551F10-9F78-BC4F-BC15-721DEC2C3BAE}" type="presParOf" srcId="{87C55B9E-CEBD-3849-A1C2-33AB5D00E37D}" destId="{7D600D49-D2BE-0E48-9E9C-EFFC8322933E}" srcOrd="1" destOrd="0" presId="urn:microsoft.com/office/officeart/2005/8/layout/bProcess4"/>
    <dgm:cxn modelId="{F6F07BC3-9FEC-4C4E-BE01-97030E2844D9}" type="presParOf" srcId="{8493342E-3A9A-B447-8CAE-A687A600C0BB}" destId="{CC051185-7DF0-0048-8E77-B1FF8A6177FD}" srcOrd="7" destOrd="0" presId="urn:microsoft.com/office/officeart/2005/8/layout/bProcess4"/>
    <dgm:cxn modelId="{EBF397A2-AD4A-6F47-942C-7D052D6628AA}" type="presParOf" srcId="{8493342E-3A9A-B447-8CAE-A687A600C0BB}" destId="{349E62E6-3AA3-C94B-9C26-A12836AE116E}" srcOrd="8" destOrd="0" presId="urn:microsoft.com/office/officeart/2005/8/layout/bProcess4"/>
    <dgm:cxn modelId="{3D473490-F748-494D-8499-CC1C1428AFFB}" type="presParOf" srcId="{349E62E6-3AA3-C94B-9C26-A12836AE116E}" destId="{81201E6F-FA3F-274F-BE5C-A82C40FF1EB1}" srcOrd="0" destOrd="0" presId="urn:microsoft.com/office/officeart/2005/8/layout/bProcess4"/>
    <dgm:cxn modelId="{43335B33-6A66-2A4B-BA97-A3867E4DD565}" type="presParOf" srcId="{349E62E6-3AA3-C94B-9C26-A12836AE116E}" destId="{40482CDF-3236-7C4F-B9F4-65584F308B18}" srcOrd="1" destOrd="0" presId="urn:microsoft.com/office/officeart/2005/8/layout/bProcess4"/>
    <dgm:cxn modelId="{894C6FC2-0EE8-6E48-A684-EDCA9D78834F}" type="presParOf" srcId="{8493342E-3A9A-B447-8CAE-A687A600C0BB}" destId="{08FBBB61-A123-F549-8682-87C3B34C5CF1}" srcOrd="9" destOrd="0" presId="urn:microsoft.com/office/officeart/2005/8/layout/bProcess4"/>
    <dgm:cxn modelId="{E11C394F-BEBE-5D41-9DB6-18EF8451BFE8}" type="presParOf" srcId="{8493342E-3A9A-B447-8CAE-A687A600C0BB}" destId="{D4968DAA-01A9-F844-A6D5-3D4BA347F1D5}" srcOrd="10" destOrd="0" presId="urn:microsoft.com/office/officeart/2005/8/layout/bProcess4"/>
    <dgm:cxn modelId="{57166A88-1B2A-294E-AF55-D3D9C313178B}" type="presParOf" srcId="{D4968DAA-01A9-F844-A6D5-3D4BA347F1D5}" destId="{84B3A99C-9E13-1241-B13A-A23DDA76171D}" srcOrd="0" destOrd="0" presId="urn:microsoft.com/office/officeart/2005/8/layout/bProcess4"/>
    <dgm:cxn modelId="{D832DECF-C468-9943-9AE4-5070D4E6F2C3}" type="presParOf" srcId="{D4968DAA-01A9-F844-A6D5-3D4BA347F1D5}" destId="{459DB43E-D015-4542-8E13-6FBF29AC72A4}" srcOrd="1" destOrd="0" presId="urn:microsoft.com/office/officeart/2005/8/layout/bProcess4"/>
    <dgm:cxn modelId="{DE318047-E731-2C40-8C7D-A5E84856617E}" type="presParOf" srcId="{8493342E-3A9A-B447-8CAE-A687A600C0BB}" destId="{60F944B9-CA6E-4D48-876E-6B04B765BAE7}" srcOrd="11" destOrd="0" presId="urn:microsoft.com/office/officeart/2005/8/layout/bProcess4"/>
    <dgm:cxn modelId="{3952A55C-F0DE-DA43-8CF5-01822A26C6BC}" type="presParOf" srcId="{8493342E-3A9A-B447-8CAE-A687A600C0BB}" destId="{35618C00-2812-394B-A26A-7DD793B09162}" srcOrd="12" destOrd="0" presId="urn:microsoft.com/office/officeart/2005/8/layout/bProcess4"/>
    <dgm:cxn modelId="{A7A9016B-0B5C-844A-9A7A-C971E249E53F}" type="presParOf" srcId="{35618C00-2812-394B-A26A-7DD793B09162}" destId="{09FDEDC8-30AB-F346-BE52-C13CD9D9FB48}" srcOrd="0" destOrd="0" presId="urn:microsoft.com/office/officeart/2005/8/layout/bProcess4"/>
    <dgm:cxn modelId="{46D4F3AE-E576-7347-BC4D-F6A4A09E7CDF}" type="presParOf" srcId="{35618C00-2812-394B-A26A-7DD793B09162}" destId="{8BA1B848-4197-0948-9EAF-0DC48DFEE3F6}" srcOrd="1" destOrd="0" presId="urn:microsoft.com/office/officeart/2005/8/layout/bProcess4"/>
    <dgm:cxn modelId="{CCF99FDE-8823-9342-ACE7-1FC5D9E1C2EF}" type="presParOf" srcId="{8493342E-3A9A-B447-8CAE-A687A600C0BB}" destId="{49B9768C-50CE-0647-96C4-33AC17166AA7}" srcOrd="13" destOrd="0" presId="urn:microsoft.com/office/officeart/2005/8/layout/bProcess4"/>
    <dgm:cxn modelId="{7601E883-F924-444D-A7AF-324DE4086E12}" type="presParOf" srcId="{8493342E-3A9A-B447-8CAE-A687A600C0BB}" destId="{35EA7A16-C086-194A-AC43-029A04C30C40}" srcOrd="14" destOrd="0" presId="urn:microsoft.com/office/officeart/2005/8/layout/bProcess4"/>
    <dgm:cxn modelId="{190D05C5-30CC-F547-8F24-8D94779449A4}" type="presParOf" srcId="{35EA7A16-C086-194A-AC43-029A04C30C40}" destId="{4D70292E-F46F-704F-99CF-54921E8E438B}" srcOrd="0" destOrd="0" presId="urn:microsoft.com/office/officeart/2005/8/layout/bProcess4"/>
    <dgm:cxn modelId="{63A4498E-1E40-1F47-897E-9031719F8EF1}" type="presParOf" srcId="{35EA7A16-C086-194A-AC43-029A04C30C40}" destId="{C2202DA1-9942-FE4D-A3C5-BAFF2C3EE09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ED193-8475-B746-B29F-347DBF4B8333}">
      <dsp:nvSpPr>
        <dsp:cNvPr id="0" name=""/>
        <dsp:cNvSpPr/>
      </dsp:nvSpPr>
      <dsp:spPr>
        <a:xfrm rot="5400000">
          <a:off x="2428" y="1028254"/>
          <a:ext cx="1607385" cy="193965"/>
        </a:xfrm>
        <a:prstGeom prst="rect">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FD7D2E-BFD9-D747-A9B8-4A14AA07FE7C}">
      <dsp:nvSpPr>
        <dsp:cNvPr id="0" name=""/>
        <dsp:cNvSpPr/>
      </dsp:nvSpPr>
      <dsp:spPr>
        <a:xfrm>
          <a:off x="370592" y="54"/>
          <a:ext cx="2155169" cy="129310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(1) Nature of LGUs</a:t>
          </a:r>
        </a:p>
      </dsp:txBody>
      <dsp:txXfrm>
        <a:off x="408466" y="37928"/>
        <a:ext cx="2079421" cy="1217353"/>
      </dsp:txXfrm>
    </dsp:sp>
    <dsp:sp modelId="{71E964EC-5089-9147-8A4C-2BF245B7DE9F}">
      <dsp:nvSpPr>
        <dsp:cNvPr id="0" name=""/>
        <dsp:cNvSpPr/>
      </dsp:nvSpPr>
      <dsp:spPr>
        <a:xfrm rot="5400000">
          <a:off x="2428" y="2644631"/>
          <a:ext cx="1607385" cy="193965"/>
        </a:xfrm>
        <a:prstGeom prst="rect">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F9DAE4-266A-AC4C-98AC-B4C4E3031C1E}">
      <dsp:nvSpPr>
        <dsp:cNvPr id="0" name=""/>
        <dsp:cNvSpPr/>
      </dsp:nvSpPr>
      <dsp:spPr>
        <a:xfrm>
          <a:off x="370592" y="1616430"/>
          <a:ext cx="2155169" cy="129310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 Local Autonomy</a:t>
          </a:r>
        </a:p>
      </dsp:txBody>
      <dsp:txXfrm>
        <a:off x="408466" y="1654304"/>
        <a:ext cx="2079421" cy="1217353"/>
      </dsp:txXfrm>
    </dsp:sp>
    <dsp:sp modelId="{352600FC-9186-D54E-8CC5-490E27E6D3C9}">
      <dsp:nvSpPr>
        <dsp:cNvPr id="0" name=""/>
        <dsp:cNvSpPr/>
      </dsp:nvSpPr>
      <dsp:spPr>
        <a:xfrm>
          <a:off x="810617" y="3452820"/>
          <a:ext cx="2857383" cy="193965"/>
        </a:xfrm>
        <a:prstGeom prst="rect">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F2EA2A-7DCA-5A47-BAB4-8C8B23424A61}">
      <dsp:nvSpPr>
        <dsp:cNvPr id="0" name=""/>
        <dsp:cNvSpPr/>
      </dsp:nvSpPr>
      <dsp:spPr>
        <a:xfrm>
          <a:off x="370592" y="3232807"/>
          <a:ext cx="2155169" cy="129310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(3) Powers of LGUs</a:t>
          </a:r>
        </a:p>
      </dsp:txBody>
      <dsp:txXfrm>
        <a:off x="408466" y="3270681"/>
        <a:ext cx="2079421" cy="1217353"/>
      </dsp:txXfrm>
    </dsp:sp>
    <dsp:sp modelId="{CC051185-7DF0-0048-8E77-B1FF8A6177FD}">
      <dsp:nvSpPr>
        <dsp:cNvPr id="0" name=""/>
        <dsp:cNvSpPr/>
      </dsp:nvSpPr>
      <dsp:spPr>
        <a:xfrm rot="16200000">
          <a:off x="2868803" y="2644631"/>
          <a:ext cx="1607385" cy="193965"/>
        </a:xfrm>
        <a:prstGeom prst="rect">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600D49-D2BE-0E48-9E9C-EFFC8322933E}">
      <dsp:nvSpPr>
        <dsp:cNvPr id="0" name=""/>
        <dsp:cNvSpPr/>
      </dsp:nvSpPr>
      <dsp:spPr>
        <a:xfrm>
          <a:off x="3236966" y="3232807"/>
          <a:ext cx="2155169" cy="129310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(4) Fiscal Autonomy</a:t>
          </a:r>
        </a:p>
      </dsp:txBody>
      <dsp:txXfrm>
        <a:off x="3274840" y="3270681"/>
        <a:ext cx="2079421" cy="1217353"/>
      </dsp:txXfrm>
    </dsp:sp>
    <dsp:sp modelId="{08FBBB61-A123-F549-8682-87C3B34C5CF1}">
      <dsp:nvSpPr>
        <dsp:cNvPr id="0" name=""/>
        <dsp:cNvSpPr/>
      </dsp:nvSpPr>
      <dsp:spPr>
        <a:xfrm rot="16200000">
          <a:off x="2868803" y="1028254"/>
          <a:ext cx="1607385" cy="193965"/>
        </a:xfrm>
        <a:prstGeom prst="rect">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482CDF-3236-7C4F-B9F4-65584F308B18}">
      <dsp:nvSpPr>
        <dsp:cNvPr id="0" name=""/>
        <dsp:cNvSpPr/>
      </dsp:nvSpPr>
      <dsp:spPr>
        <a:xfrm>
          <a:off x="3236966" y="1616430"/>
          <a:ext cx="2155169" cy="129310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(5) Local Legislation</a:t>
          </a:r>
        </a:p>
      </dsp:txBody>
      <dsp:txXfrm>
        <a:off x="3274840" y="1654304"/>
        <a:ext cx="2079421" cy="1217353"/>
      </dsp:txXfrm>
    </dsp:sp>
    <dsp:sp modelId="{60F944B9-CA6E-4D48-876E-6B04B765BAE7}">
      <dsp:nvSpPr>
        <dsp:cNvPr id="0" name=""/>
        <dsp:cNvSpPr/>
      </dsp:nvSpPr>
      <dsp:spPr>
        <a:xfrm>
          <a:off x="3676992" y="220066"/>
          <a:ext cx="2857383" cy="193965"/>
        </a:xfrm>
        <a:prstGeom prst="rect">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9DB43E-D015-4542-8E13-6FBF29AC72A4}">
      <dsp:nvSpPr>
        <dsp:cNvPr id="0" name=""/>
        <dsp:cNvSpPr/>
      </dsp:nvSpPr>
      <dsp:spPr>
        <a:xfrm>
          <a:off x="3236966" y="54"/>
          <a:ext cx="2155169" cy="129310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(6) Public Accountability</a:t>
          </a:r>
        </a:p>
      </dsp:txBody>
      <dsp:txXfrm>
        <a:off x="3274840" y="37928"/>
        <a:ext cx="2079421" cy="1217353"/>
      </dsp:txXfrm>
    </dsp:sp>
    <dsp:sp modelId="{49B9768C-50CE-0647-96C4-33AC17166AA7}">
      <dsp:nvSpPr>
        <dsp:cNvPr id="0" name=""/>
        <dsp:cNvSpPr/>
      </dsp:nvSpPr>
      <dsp:spPr>
        <a:xfrm rot="5400000">
          <a:off x="5735178" y="1028254"/>
          <a:ext cx="1607385" cy="193965"/>
        </a:xfrm>
        <a:prstGeom prst="rect">
          <a:avLst/>
        </a:prstGeom>
        <a:solidFill>
          <a:srgbClr val="0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A1B848-4197-0948-9EAF-0DC48DFEE3F6}">
      <dsp:nvSpPr>
        <dsp:cNvPr id="0" name=""/>
        <dsp:cNvSpPr/>
      </dsp:nvSpPr>
      <dsp:spPr>
        <a:xfrm>
          <a:off x="6103341" y="54"/>
          <a:ext cx="2155169" cy="129310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(7) Liability</a:t>
          </a:r>
        </a:p>
      </dsp:txBody>
      <dsp:txXfrm>
        <a:off x="6141215" y="37928"/>
        <a:ext cx="2079421" cy="1217353"/>
      </dsp:txXfrm>
    </dsp:sp>
    <dsp:sp modelId="{C2202DA1-9942-FE4D-A3C5-BAFF2C3EE099}">
      <dsp:nvSpPr>
        <dsp:cNvPr id="0" name=""/>
        <dsp:cNvSpPr/>
      </dsp:nvSpPr>
      <dsp:spPr>
        <a:xfrm>
          <a:off x="6103341" y="1616430"/>
          <a:ext cx="2155169" cy="129310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(8) People’s Participation</a:t>
          </a:r>
        </a:p>
      </dsp:txBody>
      <dsp:txXfrm>
        <a:off x="6141215" y="1654304"/>
        <a:ext cx="2079421" cy="121735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688F27-2A8C-524C-AE9B-B621C70F591F}" type="datetimeFigureOut">
              <a:rPr lang="en-US" smtClean="0"/>
              <a:t>1/21/25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1A94A2-AF6C-B744-9BF9-3E18416F7EE8}" type="slidenum">
              <a:rPr lang="en-US" smtClean="0"/>
              <a:t>‹#›</a:t>
            </a:fld>
            <a:endParaRPr lang="en-US"/>
          </a:p>
        </p:txBody>
      </p:sp>
    </p:spTree>
    <p:extLst>
      <p:ext uri="{BB962C8B-B14F-4D97-AF65-F5344CB8AC3E}">
        <p14:creationId xmlns:p14="http://schemas.microsoft.com/office/powerpoint/2010/main" val="2480403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102F8-C79D-1149-B389-7D48144267A8}" type="datetimeFigureOut">
              <a:rPr lang="en-US" smtClean="0"/>
              <a:t>1/21/25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326F3-7462-364E-ADED-EF713DC045DA}" type="slidenum">
              <a:rPr lang="en-US" smtClean="0"/>
              <a:t>‹#›</a:t>
            </a:fld>
            <a:endParaRPr lang="en-US"/>
          </a:p>
        </p:txBody>
      </p:sp>
    </p:spTree>
    <p:extLst>
      <p:ext uri="{BB962C8B-B14F-4D97-AF65-F5344CB8AC3E}">
        <p14:creationId xmlns:p14="http://schemas.microsoft.com/office/powerpoint/2010/main" val="2694931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A5CCCD-2260-3849-9AD2-81CBA49447C7}" type="datetime1">
              <a:rPr lang="en-PH" smtClean="0"/>
              <a:t>1/21/25</a:t>
            </a:fld>
            <a:endParaRPr lang="en-US"/>
          </a:p>
        </p:txBody>
      </p:sp>
      <p:sp>
        <p:nvSpPr>
          <p:cNvPr id="5" name="Footer Placeholder 4"/>
          <p:cNvSpPr>
            <a:spLocks noGrp="1"/>
          </p:cNvSpPr>
          <p:nvPr>
            <p:ph type="ftr" sz="quarter" idx="11"/>
          </p:nvPr>
        </p:nvSpPr>
        <p:spPr/>
        <p:txBody>
          <a:bodyPr/>
          <a:lstStyle/>
          <a:p>
            <a:r>
              <a:rPr lang="en-US"/>
              <a:t>Local Government Law Reviewer, Agra</a:t>
            </a:r>
          </a:p>
        </p:txBody>
      </p:sp>
      <p:sp>
        <p:nvSpPr>
          <p:cNvPr id="6" name="Slide Number Placeholder 5"/>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2387193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3ABD3-9D61-8C43-AFEA-EE6ED9D3DF6D}" type="datetime1">
              <a:rPr lang="en-PH" smtClean="0"/>
              <a:t>1/21/25</a:t>
            </a:fld>
            <a:endParaRPr lang="en-US"/>
          </a:p>
        </p:txBody>
      </p:sp>
      <p:sp>
        <p:nvSpPr>
          <p:cNvPr id="5" name="Footer Placeholder 4"/>
          <p:cNvSpPr>
            <a:spLocks noGrp="1"/>
          </p:cNvSpPr>
          <p:nvPr>
            <p:ph type="ftr" sz="quarter" idx="11"/>
          </p:nvPr>
        </p:nvSpPr>
        <p:spPr/>
        <p:txBody>
          <a:bodyPr/>
          <a:lstStyle/>
          <a:p>
            <a:r>
              <a:rPr lang="en-US"/>
              <a:t>Local Government Law Reviewer, Agra</a:t>
            </a:r>
          </a:p>
        </p:txBody>
      </p:sp>
      <p:sp>
        <p:nvSpPr>
          <p:cNvPr id="6" name="Slide Number Placeholder 5"/>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3948734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84986F-9162-8E46-885E-C2DD201255E1}" type="datetime1">
              <a:rPr lang="en-PH" smtClean="0"/>
              <a:t>1/21/25</a:t>
            </a:fld>
            <a:endParaRPr lang="en-US"/>
          </a:p>
        </p:txBody>
      </p:sp>
      <p:sp>
        <p:nvSpPr>
          <p:cNvPr id="5" name="Footer Placeholder 4"/>
          <p:cNvSpPr>
            <a:spLocks noGrp="1"/>
          </p:cNvSpPr>
          <p:nvPr>
            <p:ph type="ftr" sz="quarter" idx="11"/>
          </p:nvPr>
        </p:nvSpPr>
        <p:spPr/>
        <p:txBody>
          <a:bodyPr/>
          <a:lstStyle/>
          <a:p>
            <a:r>
              <a:rPr lang="en-US"/>
              <a:t>Local Government Law Reviewer, Agra</a:t>
            </a:r>
          </a:p>
        </p:txBody>
      </p:sp>
      <p:sp>
        <p:nvSpPr>
          <p:cNvPr id="6" name="Slide Number Placeholder 5"/>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1869207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fld id="{952ADD60-FD5C-E642-8260-0B1F7F74CA4C}" type="datetime1">
              <a:rPr lang="en-PH" smtClean="0"/>
              <a:t>1/21/25</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Local Government Law Reviewer, Agra</a:t>
            </a:r>
          </a:p>
        </p:txBody>
      </p:sp>
      <p:sp>
        <p:nvSpPr>
          <p:cNvPr id="6" name="Rectangle 6"/>
          <p:cNvSpPr>
            <a:spLocks noGrp="1" noChangeArrowheads="1"/>
          </p:cNvSpPr>
          <p:nvPr>
            <p:ph type="sldNum" sz="quarter" idx="12"/>
          </p:nvPr>
        </p:nvSpPr>
        <p:spPr>
          <a:ln/>
        </p:spPr>
        <p:txBody>
          <a:bodyPr/>
          <a:lstStyle>
            <a:lvl1pPr>
              <a:defRPr/>
            </a:lvl1pPr>
          </a:lstStyle>
          <a:p>
            <a:fld id="{4F9FBFEA-EFFB-7C44-B799-2B83B43D2ACC}" type="slidenum">
              <a:rPr lang="en-US"/>
              <a:pPr/>
              <a:t>‹#›</a:t>
            </a:fld>
            <a:endParaRPr lang="en-US"/>
          </a:p>
        </p:txBody>
      </p:sp>
    </p:spTree>
    <p:extLst>
      <p:ext uri="{BB962C8B-B14F-4D97-AF65-F5344CB8AC3E}">
        <p14:creationId xmlns:p14="http://schemas.microsoft.com/office/powerpoint/2010/main" val="3744532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95C65-60D7-2C4D-9313-7568A35A1B19}" type="datetime1">
              <a:rPr lang="en-PH" smtClean="0"/>
              <a:t>1/21/25</a:t>
            </a:fld>
            <a:endParaRPr lang="en-US"/>
          </a:p>
        </p:txBody>
      </p:sp>
      <p:sp>
        <p:nvSpPr>
          <p:cNvPr id="5" name="Footer Placeholder 4"/>
          <p:cNvSpPr>
            <a:spLocks noGrp="1"/>
          </p:cNvSpPr>
          <p:nvPr>
            <p:ph type="ftr" sz="quarter" idx="11"/>
          </p:nvPr>
        </p:nvSpPr>
        <p:spPr/>
        <p:txBody>
          <a:bodyPr/>
          <a:lstStyle/>
          <a:p>
            <a:r>
              <a:rPr lang="en-US"/>
              <a:t>Local Government Law Reviewer, Agra</a:t>
            </a:r>
          </a:p>
        </p:txBody>
      </p:sp>
      <p:sp>
        <p:nvSpPr>
          <p:cNvPr id="6" name="Slide Number Placeholder 5"/>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2800404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6D31CD-AC8C-4C4C-AAF7-B453A3733632}" type="datetime1">
              <a:rPr lang="en-PH" smtClean="0"/>
              <a:t>1/21/25</a:t>
            </a:fld>
            <a:endParaRPr lang="en-US"/>
          </a:p>
        </p:txBody>
      </p:sp>
      <p:sp>
        <p:nvSpPr>
          <p:cNvPr id="5" name="Footer Placeholder 4"/>
          <p:cNvSpPr>
            <a:spLocks noGrp="1"/>
          </p:cNvSpPr>
          <p:nvPr>
            <p:ph type="ftr" sz="quarter" idx="11"/>
          </p:nvPr>
        </p:nvSpPr>
        <p:spPr/>
        <p:txBody>
          <a:bodyPr/>
          <a:lstStyle/>
          <a:p>
            <a:r>
              <a:rPr lang="en-US"/>
              <a:t>Local Government Law Reviewer, Agra</a:t>
            </a:r>
          </a:p>
        </p:txBody>
      </p:sp>
      <p:sp>
        <p:nvSpPr>
          <p:cNvPr id="6" name="Slide Number Placeholder 5"/>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3522754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CCC94D-6B89-7246-AFBE-DED17C3C1703}" type="datetime1">
              <a:rPr lang="en-PH" smtClean="0"/>
              <a:t>1/21/25</a:t>
            </a:fld>
            <a:endParaRPr lang="en-US"/>
          </a:p>
        </p:txBody>
      </p:sp>
      <p:sp>
        <p:nvSpPr>
          <p:cNvPr id="6" name="Footer Placeholder 5"/>
          <p:cNvSpPr>
            <a:spLocks noGrp="1"/>
          </p:cNvSpPr>
          <p:nvPr>
            <p:ph type="ftr" sz="quarter" idx="11"/>
          </p:nvPr>
        </p:nvSpPr>
        <p:spPr/>
        <p:txBody>
          <a:bodyPr/>
          <a:lstStyle/>
          <a:p>
            <a:r>
              <a:rPr lang="en-US"/>
              <a:t>Local Government Law Reviewer, Agra</a:t>
            </a:r>
          </a:p>
        </p:txBody>
      </p:sp>
      <p:sp>
        <p:nvSpPr>
          <p:cNvPr id="7" name="Slide Number Placeholder 6"/>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3436589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EC5443-3683-5043-A30E-D5B221F6490B}" type="datetime1">
              <a:rPr lang="en-PH" smtClean="0"/>
              <a:t>1/21/25</a:t>
            </a:fld>
            <a:endParaRPr lang="en-US"/>
          </a:p>
        </p:txBody>
      </p:sp>
      <p:sp>
        <p:nvSpPr>
          <p:cNvPr id="8" name="Footer Placeholder 7"/>
          <p:cNvSpPr>
            <a:spLocks noGrp="1"/>
          </p:cNvSpPr>
          <p:nvPr>
            <p:ph type="ftr" sz="quarter" idx="11"/>
          </p:nvPr>
        </p:nvSpPr>
        <p:spPr/>
        <p:txBody>
          <a:bodyPr/>
          <a:lstStyle/>
          <a:p>
            <a:r>
              <a:rPr lang="en-US"/>
              <a:t>Local Government Law Reviewer, Agra</a:t>
            </a:r>
          </a:p>
        </p:txBody>
      </p:sp>
      <p:sp>
        <p:nvSpPr>
          <p:cNvPr id="9" name="Slide Number Placeholder 8"/>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1150273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4E36CE-D02D-DF46-A2C6-6FDCABEA8624}" type="datetime1">
              <a:rPr lang="en-PH" smtClean="0"/>
              <a:t>1/21/25</a:t>
            </a:fld>
            <a:endParaRPr lang="en-US"/>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2920248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880FE-E726-E44E-B219-B9789CF35E7B}" type="datetime1">
              <a:rPr lang="en-PH" smtClean="0"/>
              <a:t>1/21/25</a:t>
            </a:fld>
            <a:endParaRPr lang="en-US"/>
          </a:p>
        </p:txBody>
      </p:sp>
      <p:sp>
        <p:nvSpPr>
          <p:cNvPr id="3" name="Footer Placeholder 2"/>
          <p:cNvSpPr>
            <a:spLocks noGrp="1"/>
          </p:cNvSpPr>
          <p:nvPr>
            <p:ph type="ftr" sz="quarter" idx="11"/>
          </p:nvPr>
        </p:nvSpPr>
        <p:spPr/>
        <p:txBody>
          <a:bodyPr/>
          <a:lstStyle/>
          <a:p>
            <a:r>
              <a:rPr lang="en-US"/>
              <a:t>Local Government Law Reviewer, Agra</a:t>
            </a:r>
          </a:p>
        </p:txBody>
      </p:sp>
      <p:sp>
        <p:nvSpPr>
          <p:cNvPr id="4" name="Slide Number Placeholder 3"/>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196399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E6FAE-02F9-BA4A-955E-92A700480BD7}" type="datetime1">
              <a:rPr lang="en-PH" smtClean="0"/>
              <a:t>1/21/25</a:t>
            </a:fld>
            <a:endParaRPr lang="en-US"/>
          </a:p>
        </p:txBody>
      </p:sp>
      <p:sp>
        <p:nvSpPr>
          <p:cNvPr id="6" name="Footer Placeholder 5"/>
          <p:cNvSpPr>
            <a:spLocks noGrp="1"/>
          </p:cNvSpPr>
          <p:nvPr>
            <p:ph type="ftr" sz="quarter" idx="11"/>
          </p:nvPr>
        </p:nvSpPr>
        <p:spPr/>
        <p:txBody>
          <a:bodyPr/>
          <a:lstStyle/>
          <a:p>
            <a:r>
              <a:rPr lang="en-US"/>
              <a:t>Local Government Law Reviewer, Agra</a:t>
            </a:r>
          </a:p>
        </p:txBody>
      </p:sp>
      <p:sp>
        <p:nvSpPr>
          <p:cNvPr id="7" name="Slide Number Placeholder 6"/>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2870916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1EF4E-F08C-D64A-88CF-471BB699644B}" type="datetime1">
              <a:rPr lang="en-PH" smtClean="0"/>
              <a:t>1/21/25</a:t>
            </a:fld>
            <a:endParaRPr lang="en-US"/>
          </a:p>
        </p:txBody>
      </p:sp>
      <p:sp>
        <p:nvSpPr>
          <p:cNvPr id="6" name="Footer Placeholder 5"/>
          <p:cNvSpPr>
            <a:spLocks noGrp="1"/>
          </p:cNvSpPr>
          <p:nvPr>
            <p:ph type="ftr" sz="quarter" idx="11"/>
          </p:nvPr>
        </p:nvSpPr>
        <p:spPr/>
        <p:txBody>
          <a:bodyPr/>
          <a:lstStyle/>
          <a:p>
            <a:r>
              <a:rPr lang="en-US"/>
              <a:t>Local Government Law Reviewer, Agra</a:t>
            </a:r>
          </a:p>
        </p:txBody>
      </p:sp>
      <p:sp>
        <p:nvSpPr>
          <p:cNvPr id="7" name="Slide Number Placeholder 6"/>
          <p:cNvSpPr>
            <a:spLocks noGrp="1"/>
          </p:cNvSpPr>
          <p:nvPr>
            <p:ph type="sldNum" sz="quarter" idx="12"/>
          </p:nvPr>
        </p:nvSpPr>
        <p:spPr/>
        <p:txBody>
          <a:bodyPr/>
          <a:lstStyle/>
          <a:p>
            <a:fld id="{454FDB51-555C-E74B-91B2-7BF6CED12C86}" type="slidenum">
              <a:rPr lang="en-US" smtClean="0"/>
              <a:t>‹#›</a:t>
            </a:fld>
            <a:endParaRPr lang="en-US"/>
          </a:p>
        </p:txBody>
      </p:sp>
    </p:spTree>
    <p:extLst>
      <p:ext uri="{BB962C8B-B14F-4D97-AF65-F5344CB8AC3E}">
        <p14:creationId xmlns:p14="http://schemas.microsoft.com/office/powerpoint/2010/main" val="3534217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6312F-E8AA-F046-8FE3-A53254D92D1E}" type="datetime1">
              <a:rPr lang="en-PH" smtClean="0"/>
              <a:t>1/21/25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Local Government Law Reviewer, Agra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DB51-555C-E74B-91B2-7BF6CED12C86}" type="slidenum">
              <a:rPr lang="en-US" smtClean="0"/>
              <a:t>‹#›</a:t>
            </a:fld>
            <a:endParaRPr lang="en-US"/>
          </a:p>
        </p:txBody>
      </p:sp>
    </p:spTree>
    <p:extLst>
      <p:ext uri="{BB962C8B-B14F-4D97-AF65-F5344CB8AC3E}">
        <p14:creationId xmlns:p14="http://schemas.microsoft.com/office/powerpoint/2010/main" val="3261790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32968"/>
            <a:ext cx="7772400" cy="1470025"/>
          </a:xfrm>
        </p:spPr>
        <p:txBody>
          <a:bodyPr>
            <a:noAutofit/>
          </a:bodyPr>
          <a:lstStyle/>
          <a:p>
            <a:r>
              <a:rPr lang="en-US" sz="5400" b="1" dirty="0">
                <a:cs typeface="Tahoma"/>
              </a:rPr>
              <a:t>Reviewer on </a:t>
            </a:r>
            <a:br>
              <a:rPr lang="en-US" sz="5400" b="1" dirty="0">
                <a:cs typeface="Tahoma"/>
              </a:rPr>
            </a:br>
            <a:r>
              <a:rPr lang="en-US" sz="5400" b="1" dirty="0">
                <a:cs typeface="Tahoma"/>
              </a:rPr>
              <a:t>Local Government Law</a:t>
            </a:r>
          </a:p>
        </p:txBody>
      </p:sp>
      <p:sp>
        <p:nvSpPr>
          <p:cNvPr id="5" name="Subtitle 4"/>
          <p:cNvSpPr>
            <a:spLocks noGrp="1"/>
          </p:cNvSpPr>
          <p:nvPr>
            <p:ph type="subTitle" idx="1"/>
          </p:nvPr>
        </p:nvSpPr>
        <p:spPr>
          <a:xfrm>
            <a:off x="882646" y="4479533"/>
            <a:ext cx="7384090" cy="1972638"/>
          </a:xfrm>
        </p:spPr>
        <p:txBody>
          <a:bodyPr>
            <a:normAutofit/>
          </a:bodyPr>
          <a:lstStyle/>
          <a:p>
            <a:r>
              <a:rPr lang="en-US" sz="4000" b="1" dirty="0"/>
              <a:t>Alberto C. Agra</a:t>
            </a:r>
            <a:endParaRPr lang="en-US" sz="3600" dirty="0"/>
          </a:p>
          <a:p>
            <a:r>
              <a:rPr lang="en-US" sz="2800" dirty="0"/>
              <a:t>January 20, 2025</a:t>
            </a:r>
          </a:p>
        </p:txBody>
      </p:sp>
      <p:sp>
        <p:nvSpPr>
          <p:cNvPr id="2" name="TextBox 1"/>
          <p:cNvSpPr txBox="1"/>
          <p:nvPr/>
        </p:nvSpPr>
        <p:spPr>
          <a:xfrm>
            <a:off x="2414426" y="862159"/>
            <a:ext cx="4315147"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b="1" i="1" dirty="0">
                <a:solidFill>
                  <a:schemeClr val="tx1"/>
                </a:solidFill>
              </a:rPr>
              <a:t>SC cases </a:t>
            </a:r>
            <a:r>
              <a:rPr lang="en-US" sz="2200" b="1" i="1" dirty="0">
                <a:solidFill>
                  <a:srgbClr val="FF0000"/>
                </a:solidFill>
              </a:rPr>
              <a:t>2016, </a:t>
            </a:r>
            <a:r>
              <a:rPr lang="en-US" sz="2200" b="1" i="1" dirty="0">
                <a:solidFill>
                  <a:srgbClr val="3366FF"/>
                </a:solidFill>
              </a:rPr>
              <a:t>2017</a:t>
            </a:r>
            <a:r>
              <a:rPr lang="en-US" sz="2200" b="1" i="1" dirty="0">
                <a:solidFill>
                  <a:srgbClr val="FF0000"/>
                </a:solidFill>
              </a:rPr>
              <a:t>, </a:t>
            </a:r>
            <a:r>
              <a:rPr lang="en-US" sz="2200" b="1" i="1" dirty="0">
                <a:solidFill>
                  <a:srgbClr val="008000"/>
                </a:solidFill>
              </a:rPr>
              <a:t>2018</a:t>
            </a:r>
            <a:r>
              <a:rPr lang="en-US" sz="2200" b="1" i="1" dirty="0">
                <a:solidFill>
                  <a:schemeClr val="accent6"/>
                </a:solidFill>
              </a:rPr>
              <a:t>, 2019, </a:t>
            </a:r>
          </a:p>
          <a:p>
            <a:pPr algn="ctr"/>
            <a:r>
              <a:rPr lang="en-US" sz="2200" b="1" i="1" dirty="0">
                <a:solidFill>
                  <a:schemeClr val="accent2"/>
                </a:solidFill>
              </a:rPr>
              <a:t>2020, </a:t>
            </a:r>
            <a:r>
              <a:rPr lang="en-US" sz="2200" b="1" i="1" dirty="0">
                <a:solidFill>
                  <a:srgbClr val="7030A0"/>
                </a:solidFill>
              </a:rPr>
              <a:t>2021, </a:t>
            </a:r>
            <a:r>
              <a:rPr lang="en-US" sz="2200" b="1" i="1" dirty="0">
                <a:solidFill>
                  <a:schemeClr val="accent5"/>
                </a:solidFill>
              </a:rPr>
              <a:t>2022, </a:t>
            </a:r>
            <a:r>
              <a:rPr lang="en-US" sz="2200" b="1" i="1" dirty="0">
                <a:solidFill>
                  <a:schemeClr val="bg1">
                    <a:lumMod val="50000"/>
                  </a:schemeClr>
                </a:solidFill>
              </a:rPr>
              <a:t>2023 and </a:t>
            </a:r>
            <a:r>
              <a:rPr lang="en-US" sz="2200" b="1" i="1" dirty="0">
                <a:solidFill>
                  <a:srgbClr val="92D050"/>
                </a:solidFill>
              </a:rPr>
              <a:t>2024</a:t>
            </a:r>
          </a:p>
        </p:txBody>
      </p:sp>
      <p:pic>
        <p:nvPicPr>
          <p:cNvPr id="6" name="Picture 5">
            <a:extLst>
              <a:ext uri="{FF2B5EF4-FFF2-40B4-BE49-F238E27FC236}">
                <a16:creationId xmlns:a16="http://schemas.microsoft.com/office/drawing/2014/main" id="{8DC33E29-605F-B046-8904-35B736F4847E}"/>
              </a:ext>
            </a:extLst>
          </p:cNvPr>
          <p:cNvPicPr>
            <a:picLocks noChangeAspect="1"/>
          </p:cNvPicPr>
          <p:nvPr/>
        </p:nvPicPr>
        <p:blipFill>
          <a:blip r:embed="rId2"/>
          <a:stretch>
            <a:fillRect/>
          </a:stretch>
        </p:blipFill>
        <p:spPr>
          <a:xfrm>
            <a:off x="0" y="4782620"/>
            <a:ext cx="2075380" cy="2075380"/>
          </a:xfrm>
          <a:prstGeom prst="rect">
            <a:avLst/>
          </a:prstGeom>
        </p:spPr>
      </p:pic>
    </p:spTree>
    <p:extLst>
      <p:ext uri="{BB962C8B-B14F-4D97-AF65-F5344CB8AC3E}">
        <p14:creationId xmlns:p14="http://schemas.microsoft.com/office/powerpoint/2010/main" val="3973635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ea typeface="ＭＳ Ｐゴシック" charset="0"/>
                <a:cs typeface="Tahoma"/>
              </a:rPr>
              <a:t>2. </a:t>
            </a:r>
            <a:r>
              <a:rPr lang="en-US" b="1" dirty="0">
                <a:ea typeface="ＭＳ Ｐゴシック" charset="0"/>
                <a:cs typeface="Tahoma"/>
              </a:rPr>
              <a:t>Local Autonomy</a:t>
            </a:r>
          </a:p>
        </p:txBody>
      </p:sp>
      <p:sp>
        <p:nvSpPr>
          <p:cNvPr id="8195" name="Rectangle 3"/>
          <p:cNvSpPr>
            <a:spLocks noGrp="1" noChangeArrowheads="1"/>
          </p:cNvSpPr>
          <p:nvPr>
            <p:ph type="body" idx="1"/>
          </p:nvPr>
        </p:nvSpPr>
        <p:spPr>
          <a:xfrm>
            <a:off x="240293" y="1417638"/>
            <a:ext cx="8720379" cy="5272657"/>
          </a:xfrm>
        </p:spPr>
        <p:txBody>
          <a:bodyPr>
            <a:noAutofit/>
          </a:bodyPr>
          <a:lstStyle/>
          <a:p>
            <a:pPr>
              <a:lnSpc>
                <a:spcPct val="80000"/>
              </a:lnSpc>
              <a:buFont typeface="Courier New" panose="02070309020205020404" pitchFamily="49" charset="0"/>
              <a:buChar char="o"/>
            </a:pPr>
            <a:r>
              <a:rPr lang="ja-JP" altLang="en-US" sz="2800" dirty="0">
                <a:latin typeface="+mj-lt"/>
                <a:ea typeface="ＭＳ Ｐゴシック" charset="0"/>
                <a:cs typeface="Tahoma"/>
              </a:rPr>
              <a:t>“</a:t>
            </a:r>
            <a:r>
              <a:rPr lang="en-US" sz="2800" dirty="0">
                <a:latin typeface="+mj-lt"/>
                <a:ea typeface="ＭＳ Ｐゴシック" charset="0"/>
                <a:cs typeface="Tahoma"/>
              </a:rPr>
              <a:t>means a </a:t>
            </a:r>
            <a:r>
              <a:rPr lang="en-US" sz="2800" b="1" dirty="0">
                <a:latin typeface="+mj-lt"/>
                <a:ea typeface="ＭＳ Ｐゴシック" charset="0"/>
                <a:cs typeface="Tahoma"/>
              </a:rPr>
              <a:t>more</a:t>
            </a:r>
            <a:r>
              <a:rPr lang="en-US" sz="2800" dirty="0">
                <a:latin typeface="+mj-lt"/>
                <a:ea typeface="ＭＳ Ｐゴシック" charset="0"/>
                <a:cs typeface="Tahoma"/>
              </a:rPr>
              <a:t> </a:t>
            </a:r>
            <a:r>
              <a:rPr lang="en-US" sz="2800" b="1" dirty="0">
                <a:latin typeface="+mj-lt"/>
                <a:ea typeface="ＭＳ Ｐゴシック" charset="0"/>
                <a:cs typeface="Tahoma"/>
              </a:rPr>
              <a:t>responsive</a:t>
            </a:r>
            <a:r>
              <a:rPr lang="en-US" sz="2800" dirty="0">
                <a:latin typeface="+mj-lt"/>
                <a:ea typeface="ＭＳ Ｐゴシック" charset="0"/>
                <a:cs typeface="Tahoma"/>
              </a:rPr>
              <a:t> and </a:t>
            </a:r>
            <a:r>
              <a:rPr lang="en-US" sz="2800" b="1" dirty="0">
                <a:latin typeface="+mj-lt"/>
                <a:ea typeface="ＭＳ Ｐゴシック" charset="0"/>
                <a:cs typeface="Tahoma"/>
              </a:rPr>
              <a:t>accountable</a:t>
            </a:r>
            <a:r>
              <a:rPr lang="en-US" sz="2800" dirty="0">
                <a:latin typeface="+mj-lt"/>
                <a:ea typeface="ＭＳ Ｐゴシック" charset="0"/>
                <a:cs typeface="Tahoma"/>
              </a:rPr>
              <a:t> local government structure instituted through a system of </a:t>
            </a:r>
            <a:r>
              <a:rPr lang="en-US" sz="2800" b="1" dirty="0">
                <a:latin typeface="+mj-lt"/>
                <a:ea typeface="ＭＳ Ｐゴシック" charset="0"/>
                <a:cs typeface="Tahoma"/>
              </a:rPr>
              <a:t>decentralization</a:t>
            </a:r>
            <a:r>
              <a:rPr lang="ja-JP" altLang="en-US" sz="2800" dirty="0">
                <a:latin typeface="+mj-lt"/>
                <a:ea typeface="ＭＳ Ｐゴシック" charset="0"/>
                <a:cs typeface="Tahoma"/>
              </a:rPr>
              <a:t>”</a:t>
            </a:r>
            <a:r>
              <a:rPr lang="en-US" altLang="ja-JP" sz="2800" dirty="0">
                <a:latin typeface="+mj-lt"/>
                <a:ea typeface="ＭＳ Ｐゴシック" charset="0"/>
                <a:cs typeface="Tahoma"/>
              </a:rPr>
              <a:t> (relates to dual capacity/ agency)</a:t>
            </a:r>
          </a:p>
          <a:p>
            <a:pPr eaLnBrk="1" hangingPunct="1">
              <a:lnSpc>
                <a:spcPct val="80000"/>
              </a:lnSpc>
              <a:buFont typeface="Courier New" panose="02070309020205020404" pitchFamily="49" charset="0"/>
              <a:buChar char="o"/>
            </a:pPr>
            <a:r>
              <a:rPr lang="ja-JP" altLang="en-US" sz="2800" dirty="0">
                <a:latin typeface="+mj-lt"/>
                <a:ea typeface="ＭＳ Ｐゴシック" charset="0"/>
                <a:cs typeface="Tahoma"/>
              </a:rPr>
              <a:t>“</a:t>
            </a:r>
            <a:r>
              <a:rPr lang="en-US" sz="2800" dirty="0">
                <a:latin typeface="+mj-lt"/>
                <a:ea typeface="ＭＳ Ｐゴシック" charset="0"/>
                <a:cs typeface="Tahoma"/>
              </a:rPr>
              <a:t>does </a:t>
            </a:r>
            <a:r>
              <a:rPr lang="en-US" sz="2800" b="1" dirty="0">
                <a:latin typeface="+mj-lt"/>
                <a:ea typeface="ＭＳ Ｐゴシック" charset="0"/>
                <a:cs typeface="Tahoma"/>
              </a:rPr>
              <a:t>not</a:t>
            </a:r>
            <a:r>
              <a:rPr lang="en-US" sz="2800" dirty="0">
                <a:latin typeface="+mj-lt"/>
                <a:ea typeface="ＭＳ Ｐゴシック" charset="0"/>
                <a:cs typeface="Tahoma"/>
              </a:rPr>
              <a:t> contemplate making </a:t>
            </a:r>
            <a:r>
              <a:rPr lang="en-US" sz="2800" b="1" dirty="0">
                <a:latin typeface="+mj-lt"/>
                <a:ea typeface="ＭＳ Ｐゴシック" charset="0"/>
                <a:cs typeface="Tahoma"/>
              </a:rPr>
              <a:t>mini-states</a:t>
            </a:r>
            <a:r>
              <a:rPr lang="en-US" sz="2800" dirty="0">
                <a:latin typeface="+mj-lt"/>
                <a:ea typeface="ＭＳ Ｐゴシック" charset="0"/>
                <a:cs typeface="Tahoma"/>
              </a:rPr>
              <a:t> out of LGUs</a:t>
            </a:r>
            <a:r>
              <a:rPr lang="ja-JP" altLang="en-US" sz="2800" dirty="0">
                <a:latin typeface="+mj-lt"/>
                <a:ea typeface="ＭＳ Ｐゴシック" charset="0"/>
                <a:cs typeface="Tahoma"/>
              </a:rPr>
              <a:t>”</a:t>
            </a:r>
            <a:r>
              <a:rPr lang="en-US" sz="2800" dirty="0">
                <a:latin typeface="+mj-lt"/>
                <a:ea typeface="ＭＳ Ｐゴシック" charset="0"/>
                <a:cs typeface="Tahoma"/>
              </a:rPr>
              <a:t> </a:t>
            </a:r>
          </a:p>
          <a:p>
            <a:pPr eaLnBrk="1" hangingPunct="1">
              <a:lnSpc>
                <a:spcPct val="80000"/>
              </a:lnSpc>
              <a:buFont typeface="Courier New" panose="02070309020205020404" pitchFamily="49" charset="0"/>
              <a:buChar char="o"/>
            </a:pPr>
            <a:r>
              <a:rPr lang="ja-JP" altLang="en-US" sz="2800" dirty="0">
                <a:latin typeface="+mj-lt"/>
                <a:ea typeface="ＭＳ Ｐゴシック" charset="0"/>
                <a:cs typeface="Tahoma"/>
              </a:rPr>
              <a:t>“</a:t>
            </a:r>
            <a:r>
              <a:rPr lang="en-US" sz="2800" dirty="0">
                <a:latin typeface="+mj-lt"/>
                <a:ea typeface="ＭＳ Ｐゴシック" charset="0"/>
                <a:cs typeface="Tahoma"/>
              </a:rPr>
              <a:t>LGUs xxx form </a:t>
            </a:r>
            <a:r>
              <a:rPr lang="en-US" sz="2800" b="1" dirty="0">
                <a:latin typeface="+mj-lt"/>
                <a:ea typeface="ＭＳ Ｐゴシック" charset="0"/>
                <a:cs typeface="Tahoma"/>
              </a:rPr>
              <a:t>part of the whole</a:t>
            </a:r>
            <a:r>
              <a:rPr lang="ja-JP" altLang="en-US" sz="2800" dirty="0">
                <a:latin typeface="+mj-lt"/>
                <a:ea typeface="ＭＳ Ｐゴシック" charset="0"/>
                <a:cs typeface="Tahoma"/>
              </a:rPr>
              <a:t>”</a:t>
            </a:r>
            <a:r>
              <a:rPr lang="en-US" altLang="ja-JP" sz="2800" dirty="0">
                <a:latin typeface="+mj-lt"/>
                <a:ea typeface="ＭＳ Ｐゴシック" charset="0"/>
                <a:cs typeface="Tahoma"/>
              </a:rPr>
              <a:t> (unitary)</a:t>
            </a:r>
            <a:r>
              <a:rPr lang="en-US" sz="2800" dirty="0">
                <a:latin typeface="+mj-lt"/>
                <a:ea typeface="ＭＳ Ｐゴシック" charset="0"/>
                <a:cs typeface="Tahoma"/>
              </a:rPr>
              <a:t> </a:t>
            </a:r>
          </a:p>
          <a:p>
            <a:pPr eaLnBrk="1" hangingPunct="1">
              <a:lnSpc>
                <a:spcPct val="80000"/>
              </a:lnSpc>
              <a:buFont typeface="Courier New" panose="02070309020205020404" pitchFamily="49" charset="0"/>
              <a:buChar char="o"/>
            </a:pPr>
            <a:r>
              <a:rPr lang="ja-JP" altLang="en-US" sz="2800" dirty="0">
                <a:latin typeface="+mj-lt"/>
                <a:ea typeface="ＭＳ Ｐゴシック" charset="0"/>
                <a:cs typeface="Tahoma"/>
              </a:rPr>
              <a:t>“</a:t>
            </a:r>
            <a:r>
              <a:rPr lang="en-US" sz="2800" b="1" dirty="0">
                <a:latin typeface="+mj-lt"/>
                <a:ea typeface="ＭＳ Ｐゴシック" charset="0"/>
                <a:cs typeface="Tahoma"/>
              </a:rPr>
              <a:t>Regional autonomy</a:t>
            </a:r>
            <a:r>
              <a:rPr lang="en-US" sz="2800" dirty="0">
                <a:latin typeface="+mj-lt"/>
                <a:ea typeface="ＭＳ Ｐゴシック" charset="0"/>
                <a:cs typeface="Tahoma"/>
              </a:rPr>
              <a:t> is the degree of self-determination exercised by the LGU vis-à-vis the central government.</a:t>
            </a:r>
            <a:r>
              <a:rPr lang="ja-JP" altLang="en-US" sz="2800" dirty="0">
                <a:latin typeface="+mj-lt"/>
                <a:ea typeface="ＭＳ Ｐゴシック" charset="0"/>
                <a:cs typeface="Tahoma"/>
              </a:rPr>
              <a:t>”</a:t>
            </a:r>
            <a:r>
              <a:rPr lang="en-US" sz="2800" dirty="0">
                <a:latin typeface="+mj-lt"/>
                <a:ea typeface="ＭＳ Ｐゴシック" charset="0"/>
                <a:cs typeface="Tahoma"/>
              </a:rPr>
              <a:t> </a:t>
            </a:r>
          </a:p>
          <a:p>
            <a:pPr eaLnBrk="1" hangingPunct="1">
              <a:lnSpc>
                <a:spcPct val="80000"/>
              </a:lnSpc>
              <a:buFont typeface="Courier New" panose="02070309020205020404" pitchFamily="49" charset="0"/>
              <a:buChar char="o"/>
            </a:pPr>
            <a:r>
              <a:rPr lang="ja-JP" altLang="en-US" sz="2800" dirty="0">
                <a:latin typeface="+mj-lt"/>
                <a:ea typeface="ＭＳ Ｐゴシック" charset="0"/>
                <a:cs typeface="Tahoma"/>
              </a:rPr>
              <a:t>“</a:t>
            </a:r>
            <a:r>
              <a:rPr lang="en-US" sz="2800" b="1" dirty="0">
                <a:latin typeface="+mj-lt"/>
                <a:ea typeface="ＭＳ Ｐゴシック" charset="0"/>
                <a:cs typeface="Tahoma"/>
              </a:rPr>
              <a:t>Autonomy</a:t>
            </a:r>
            <a:r>
              <a:rPr lang="en-US" sz="2800" dirty="0">
                <a:latin typeface="+mj-lt"/>
                <a:ea typeface="ＭＳ Ｐゴシック" charset="0"/>
                <a:cs typeface="Tahoma"/>
              </a:rPr>
              <a:t> is either decentralization of administration or decentralization of power.</a:t>
            </a:r>
            <a:r>
              <a:rPr lang="ja-JP" altLang="en-US" sz="2800" dirty="0">
                <a:latin typeface="+mj-lt"/>
                <a:ea typeface="ＭＳ Ｐゴシック" charset="0"/>
                <a:cs typeface="Tahoma"/>
              </a:rPr>
              <a:t>”</a:t>
            </a:r>
            <a:r>
              <a:rPr lang="en-US" sz="2800" dirty="0">
                <a:latin typeface="+mj-lt"/>
                <a:ea typeface="ＭＳ Ｐゴシック" charset="0"/>
                <a:cs typeface="Tahoma"/>
              </a:rPr>
              <a:t> </a:t>
            </a:r>
          </a:p>
          <a:p>
            <a:pPr eaLnBrk="1" hangingPunct="1">
              <a:lnSpc>
                <a:spcPct val="80000"/>
              </a:lnSpc>
              <a:buFont typeface="Courier New" panose="02070309020205020404" pitchFamily="49" charset="0"/>
              <a:buChar char="o"/>
            </a:pPr>
            <a:r>
              <a:rPr lang="ja-JP" altLang="en-US" sz="2800" dirty="0">
                <a:latin typeface="+mj-lt"/>
                <a:ea typeface="ＭＳ Ｐゴシック" charset="0"/>
                <a:cs typeface="Tahoma"/>
              </a:rPr>
              <a:t>“</a:t>
            </a:r>
            <a:r>
              <a:rPr lang="en-US" sz="2800" dirty="0">
                <a:latin typeface="+mj-lt"/>
                <a:ea typeface="ＭＳ Ｐゴシック" charset="0"/>
                <a:cs typeface="Tahoma"/>
              </a:rPr>
              <a:t>Decentralization comes in two forms: </a:t>
            </a:r>
            <a:r>
              <a:rPr lang="en-US" sz="2800" b="1" dirty="0" err="1">
                <a:latin typeface="+mj-lt"/>
                <a:ea typeface="ＭＳ Ｐゴシック" charset="0"/>
                <a:cs typeface="Tahoma"/>
              </a:rPr>
              <a:t>deconcentration</a:t>
            </a:r>
            <a:r>
              <a:rPr lang="en-US" sz="2800" b="1" dirty="0">
                <a:latin typeface="+mj-lt"/>
                <a:ea typeface="ＭＳ Ｐゴシック" charset="0"/>
                <a:cs typeface="Tahoma"/>
              </a:rPr>
              <a:t> and devolution</a:t>
            </a:r>
            <a:r>
              <a:rPr lang="en-US" sz="2800" dirty="0">
                <a:latin typeface="+mj-lt"/>
                <a:ea typeface="ＭＳ Ｐゴシック" charset="0"/>
                <a:cs typeface="Tahoma"/>
              </a:rPr>
              <a:t>.</a:t>
            </a:r>
            <a:r>
              <a:rPr lang="ja-JP" altLang="en-US" sz="2800" dirty="0">
                <a:latin typeface="+mj-lt"/>
                <a:ea typeface="ＭＳ Ｐゴシック" charset="0"/>
                <a:cs typeface="Tahoma"/>
              </a:rPr>
              <a:t>”</a:t>
            </a:r>
            <a:endParaRPr lang="en-US" sz="2800" dirty="0">
              <a:latin typeface="+mj-lt"/>
              <a:ea typeface="ＭＳ Ｐゴシック" charset="0"/>
              <a:cs typeface="Tahoma"/>
            </a:endParaRPr>
          </a:p>
          <a:p>
            <a:pPr eaLnBrk="1" hangingPunct="1">
              <a:lnSpc>
                <a:spcPct val="80000"/>
              </a:lnSpc>
              <a:buFont typeface="Courier New" panose="02070309020205020404" pitchFamily="49" charset="0"/>
              <a:buChar char="o"/>
            </a:pPr>
            <a:r>
              <a:rPr lang="ja-JP" altLang="en-US" sz="2800" dirty="0">
                <a:latin typeface="+mj-lt"/>
                <a:ea typeface="ＭＳ Ｐゴシック" charset="0"/>
                <a:cs typeface="Tahoma"/>
              </a:rPr>
              <a:t>“</a:t>
            </a:r>
            <a:r>
              <a:rPr lang="en-US" sz="2800" dirty="0">
                <a:latin typeface="+mj-lt"/>
                <a:ea typeface="ＭＳ Ｐゴシック" charset="0"/>
                <a:cs typeface="Tahoma"/>
              </a:rPr>
              <a:t>Decentralization simply means the </a:t>
            </a:r>
            <a:r>
              <a:rPr lang="en-US" sz="2800" b="1" dirty="0">
                <a:latin typeface="+mj-lt"/>
                <a:ea typeface="ＭＳ Ｐゴシック" charset="0"/>
                <a:cs typeface="Tahoma"/>
              </a:rPr>
              <a:t>devolution of national administration</a:t>
            </a:r>
            <a:r>
              <a:rPr lang="en-US" sz="2800" dirty="0">
                <a:latin typeface="+mj-lt"/>
                <a:ea typeface="ＭＳ Ｐゴシック" charset="0"/>
                <a:cs typeface="Tahoma"/>
              </a:rPr>
              <a:t>, not power, to LGUs.</a:t>
            </a:r>
            <a:r>
              <a:rPr lang="ja-JP" altLang="en-US" sz="2800" dirty="0">
                <a:latin typeface="+mj-lt"/>
                <a:ea typeface="ＭＳ Ｐゴシック" charset="0"/>
                <a:cs typeface="Tahoma"/>
              </a:rPr>
              <a:t>”</a:t>
            </a:r>
            <a:r>
              <a:rPr lang="en-US" sz="2800" dirty="0">
                <a:latin typeface="+mj-lt"/>
                <a:ea typeface="ＭＳ Ｐゴシック" charset="0"/>
                <a:cs typeface="Tahoma"/>
              </a:rPr>
              <a:t>  </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10</a:t>
            </a:fld>
            <a:endParaRPr lang="en-US"/>
          </a:p>
        </p:txBody>
      </p:sp>
      <p:pic>
        <p:nvPicPr>
          <p:cNvPr id="6" name="Picture 5">
            <a:extLst>
              <a:ext uri="{FF2B5EF4-FFF2-40B4-BE49-F238E27FC236}">
                <a16:creationId xmlns:a16="http://schemas.microsoft.com/office/drawing/2014/main" id="{E8ED0025-E2E9-4F46-94A1-4320608EA34B}"/>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974210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C8B51-4E02-3C45-898D-238821DC499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50449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40617"/>
            <a:ext cx="8229600" cy="1384300"/>
          </a:xfrm>
        </p:spPr>
        <p:txBody>
          <a:bodyPr/>
          <a:lstStyle/>
          <a:p>
            <a:pPr eaLnBrk="1" hangingPunct="1"/>
            <a:r>
              <a:rPr lang="en-US" dirty="0">
                <a:latin typeface="Tahoma"/>
                <a:ea typeface="ＭＳ Ｐゴシック" charset="0"/>
                <a:cs typeface="Tahoma"/>
              </a:rPr>
              <a:t>2. </a:t>
            </a:r>
            <a:r>
              <a:rPr lang="en-US" b="1" dirty="0">
                <a:latin typeface="Tahoma"/>
                <a:ea typeface="ＭＳ Ｐゴシック" charset="0"/>
                <a:cs typeface="Tahoma"/>
              </a:rPr>
              <a:t>Local Autonomy</a:t>
            </a:r>
          </a:p>
        </p:txBody>
      </p:sp>
      <p:graphicFrame>
        <p:nvGraphicFramePr>
          <p:cNvPr id="11293" name="Group 29"/>
          <p:cNvGraphicFramePr>
            <a:graphicFrameLocks noGrp="1"/>
          </p:cNvGraphicFramePr>
          <p:nvPr>
            <p:ph type="tbl" idx="1"/>
            <p:extLst>
              <p:ext uri="{D42A27DB-BD31-4B8C-83A1-F6EECF244321}">
                <p14:modId xmlns:p14="http://schemas.microsoft.com/office/powerpoint/2010/main" val="3482297650"/>
              </p:ext>
            </p:extLst>
          </p:nvPr>
        </p:nvGraphicFramePr>
        <p:xfrm>
          <a:off x="457200" y="1433108"/>
          <a:ext cx="8229600" cy="4974336"/>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935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1" i="1"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Decentralization of Administration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1" i="1"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Decentralization of 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87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Delegation of Administrative Powers – Regulatory Powers and Basic Services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Abdication of Political 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5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Relieves State from Burden of Managing Local Affairs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Free to Chart own Destiny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35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Executive Supervision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Executive Supervision Minimal State Intervention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5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Accountability to             Central 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Accountability to the Constituency; Self-Immolation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458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Provinces, Cities,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Municipalities and Barangays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Autonomous Regions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12</a:t>
            </a:fld>
            <a:endParaRPr lang="en-US"/>
          </a:p>
        </p:txBody>
      </p:sp>
      <p:pic>
        <p:nvPicPr>
          <p:cNvPr id="6" name="Picture 5">
            <a:extLst>
              <a:ext uri="{FF2B5EF4-FFF2-40B4-BE49-F238E27FC236}">
                <a16:creationId xmlns:a16="http://schemas.microsoft.com/office/drawing/2014/main" id="{716814B3-F18A-824E-9329-C1369D248207}"/>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874344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latin typeface="Tahoma"/>
                <a:ea typeface="ＭＳ Ｐゴシック" charset="0"/>
                <a:cs typeface="Tahoma"/>
              </a:rPr>
              <a:t>2. </a:t>
            </a:r>
            <a:r>
              <a:rPr lang="en-US" b="1" dirty="0">
                <a:latin typeface="Tahoma"/>
                <a:ea typeface="ＭＳ Ｐゴシック" charset="0"/>
                <a:cs typeface="Tahoma"/>
              </a:rPr>
              <a:t>Local Autonomy</a:t>
            </a:r>
          </a:p>
        </p:txBody>
      </p:sp>
      <p:sp>
        <p:nvSpPr>
          <p:cNvPr id="7" name="Content Placeholder 6">
            <a:extLst>
              <a:ext uri="{FF2B5EF4-FFF2-40B4-BE49-F238E27FC236}">
                <a16:creationId xmlns:a16="http://schemas.microsoft.com/office/drawing/2014/main" id="{8C3577B0-3A32-9CA4-A6D6-F8C1DB19BFBF}"/>
              </a:ext>
            </a:extLst>
          </p:cNvPr>
          <p:cNvSpPr>
            <a:spLocks noGrp="1"/>
          </p:cNvSpPr>
          <p:nvPr>
            <p:ph idx="1"/>
          </p:nvPr>
        </p:nvSpPr>
        <p:spPr/>
        <p:txBody>
          <a:bodyPr>
            <a:normAutofit/>
          </a:bodyPr>
          <a:lstStyle/>
          <a:p>
            <a:pPr marL="0" indent="0">
              <a:buNone/>
            </a:pPr>
            <a:r>
              <a:rPr lang="en-US" sz="2800" dirty="0">
                <a:solidFill>
                  <a:srgbClr val="92D050"/>
                </a:solidFill>
              </a:rPr>
              <a:t>Bangsamoro Autonomous Region in Muslim Mindanao</a:t>
            </a:r>
          </a:p>
          <a:p>
            <a:pPr>
              <a:buFont typeface="Courier New" panose="02070309020205020404" pitchFamily="49" charset="0"/>
              <a:buChar char="o"/>
            </a:pPr>
            <a:r>
              <a:rPr lang="en-US" sz="2800" dirty="0">
                <a:solidFill>
                  <a:srgbClr val="92D050"/>
                </a:solidFill>
              </a:rPr>
              <a:t>BARMM Organic Act (BOA) constitutional</a:t>
            </a:r>
          </a:p>
          <a:p>
            <a:pPr>
              <a:buFont typeface="Courier New" panose="02070309020205020404" pitchFamily="49" charset="0"/>
              <a:buChar char="o"/>
            </a:pPr>
            <a:r>
              <a:rPr lang="en-US" sz="2800" dirty="0">
                <a:solidFill>
                  <a:srgbClr val="92D050"/>
                </a:solidFill>
              </a:rPr>
              <a:t>Not a separate state</a:t>
            </a:r>
          </a:p>
          <a:p>
            <a:pPr>
              <a:buFont typeface="Courier New" panose="02070309020205020404" pitchFamily="49" charset="0"/>
              <a:buChar char="o"/>
            </a:pPr>
            <a:r>
              <a:rPr lang="en-US" sz="2800" dirty="0">
                <a:solidFill>
                  <a:srgbClr val="92D050"/>
                </a:solidFill>
              </a:rPr>
              <a:t>Autonomy limited to internal governance</a:t>
            </a:r>
          </a:p>
          <a:p>
            <a:pPr>
              <a:buFont typeface="Courier New" panose="02070309020205020404" pitchFamily="49" charset="0"/>
              <a:buChar char="o"/>
            </a:pPr>
            <a:r>
              <a:rPr lang="en-US" sz="2800" dirty="0">
                <a:solidFill>
                  <a:srgbClr val="92D050"/>
                </a:solidFill>
              </a:rPr>
              <a:t>Limited by national policies and standards (1991 LGC)</a:t>
            </a:r>
          </a:p>
          <a:p>
            <a:pPr>
              <a:buFont typeface="Courier New" panose="02070309020205020404" pitchFamily="49" charset="0"/>
              <a:buChar char="o"/>
            </a:pPr>
            <a:r>
              <a:rPr lang="en-US" sz="2800" dirty="0">
                <a:solidFill>
                  <a:srgbClr val="92D050"/>
                </a:solidFill>
              </a:rPr>
              <a:t>Sulu excluded since not vote for ratification of BOA</a:t>
            </a:r>
          </a:p>
          <a:p>
            <a:pPr>
              <a:buFont typeface="Courier New" panose="02070309020205020404" pitchFamily="49" charset="0"/>
              <a:buChar char="o"/>
            </a:pPr>
            <a:r>
              <a:rPr lang="en-US" sz="2800" dirty="0">
                <a:solidFill>
                  <a:srgbClr val="92D050"/>
                </a:solidFill>
              </a:rPr>
              <a:t>Congress can provide for BARMM Parliament (fusion of executive and legislative powers)</a:t>
            </a:r>
            <a:endParaRPr lang="en-US" sz="2800" dirty="0"/>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13</a:t>
            </a:fld>
            <a:endParaRPr lang="en-US"/>
          </a:p>
        </p:txBody>
      </p:sp>
      <p:pic>
        <p:nvPicPr>
          <p:cNvPr id="6" name="Picture 5">
            <a:extLst>
              <a:ext uri="{FF2B5EF4-FFF2-40B4-BE49-F238E27FC236}">
                <a16:creationId xmlns:a16="http://schemas.microsoft.com/office/drawing/2014/main" id="{716814B3-F18A-824E-9329-C1369D248207}"/>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081004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latin typeface="Tahoma"/>
                <a:ea typeface="ＭＳ Ｐゴシック" charset="0"/>
                <a:cs typeface="Tahoma"/>
              </a:rPr>
              <a:t>2. </a:t>
            </a:r>
            <a:r>
              <a:rPr lang="en-US" b="1" dirty="0">
                <a:latin typeface="Tahoma"/>
                <a:ea typeface="ＭＳ Ｐゴシック" charset="0"/>
                <a:cs typeface="Tahoma"/>
              </a:rPr>
              <a:t>Local Autonomy</a:t>
            </a:r>
          </a:p>
        </p:txBody>
      </p:sp>
      <p:graphicFrame>
        <p:nvGraphicFramePr>
          <p:cNvPr id="9241" name="Group 25"/>
          <p:cNvGraphicFramePr>
            <a:graphicFrameLocks noGrp="1"/>
          </p:cNvGraphicFramePr>
          <p:nvPr>
            <p:ph type="tbl" idx="1"/>
            <p:extLst>
              <p:ext uri="{D42A27DB-BD31-4B8C-83A1-F6EECF244321}">
                <p14:modId xmlns:p14="http://schemas.microsoft.com/office/powerpoint/2010/main" val="3766184377"/>
              </p:ext>
            </p:extLst>
          </p:nvPr>
        </p:nvGraphicFramePr>
        <p:xfrm>
          <a:off x="457200" y="1600200"/>
          <a:ext cx="8229600" cy="464439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1" i="1"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Administrative Decentralization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1" i="1"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Political  Decentralization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Deconcentration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Devolution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Transfer of Functions: National to Regional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Transfer of Powers: Central to LGUs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Administrative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Powers, Responsibilities and Resources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LGC: Section 528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LGC: Section 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14</a:t>
            </a:fld>
            <a:endParaRPr lang="en-US"/>
          </a:p>
        </p:txBody>
      </p:sp>
      <p:pic>
        <p:nvPicPr>
          <p:cNvPr id="6" name="Picture 5">
            <a:extLst>
              <a:ext uri="{FF2B5EF4-FFF2-40B4-BE49-F238E27FC236}">
                <a16:creationId xmlns:a16="http://schemas.microsoft.com/office/drawing/2014/main" id="{F24ED0B8-3346-094D-8149-1C69A401E37D}"/>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16321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onstantia"/>
              </a:rPr>
              <a:t>2. </a:t>
            </a:r>
            <a:r>
              <a:rPr lang="en-US" b="1" dirty="0">
                <a:cs typeface="Constantia"/>
              </a:rPr>
              <a:t>Devolution</a:t>
            </a:r>
          </a:p>
        </p:txBody>
      </p:sp>
      <p:sp>
        <p:nvSpPr>
          <p:cNvPr id="3" name="Content Placeholder 2"/>
          <p:cNvSpPr>
            <a:spLocks noGrp="1"/>
          </p:cNvSpPr>
          <p:nvPr>
            <p:ph sz="half" idx="1"/>
          </p:nvPr>
        </p:nvSpPr>
        <p:spPr>
          <a:xfrm>
            <a:off x="257457" y="1417638"/>
            <a:ext cx="4160431" cy="5322208"/>
          </a:xfrm>
        </p:spPr>
        <p:txBody>
          <a:bodyPr>
            <a:normAutofit fontScale="85000" lnSpcReduction="20000"/>
          </a:bodyPr>
          <a:lstStyle/>
          <a:p>
            <a:pPr marL="0" indent="0">
              <a:buNone/>
            </a:pPr>
            <a:r>
              <a:rPr lang="en-US" sz="2900" b="1" dirty="0">
                <a:latin typeface="+mj-lt"/>
              </a:rPr>
              <a:t>Components</a:t>
            </a:r>
            <a:r>
              <a:rPr lang="en-US" sz="2900" dirty="0">
                <a:latin typeface="+mj-lt"/>
              </a:rPr>
              <a:t>:</a:t>
            </a:r>
          </a:p>
          <a:p>
            <a:pPr marL="514350" indent="-514350">
              <a:buFont typeface="+mj-lt"/>
              <a:buAutoNum type="arabicPeriod"/>
            </a:pPr>
            <a:r>
              <a:rPr lang="en-US" sz="2900" dirty="0">
                <a:latin typeface="+mj-lt"/>
              </a:rPr>
              <a:t>Delivery of Basic Services</a:t>
            </a:r>
          </a:p>
          <a:p>
            <a:pPr marL="514350" indent="-514350">
              <a:buFont typeface="+mj-lt"/>
              <a:buAutoNum type="arabicPeriod"/>
            </a:pPr>
            <a:r>
              <a:rPr lang="en-US" sz="2900" dirty="0">
                <a:latin typeface="+mj-lt"/>
              </a:rPr>
              <a:t>Exercise of Regulatory Powers</a:t>
            </a:r>
          </a:p>
          <a:p>
            <a:pPr marL="514350" indent="-514350">
              <a:buFont typeface="+mj-lt"/>
              <a:buAutoNum type="arabicPeriod"/>
            </a:pPr>
            <a:r>
              <a:rPr lang="en-US" sz="2900" dirty="0">
                <a:latin typeface="+mj-lt"/>
              </a:rPr>
              <a:t>Personnel</a:t>
            </a:r>
          </a:p>
          <a:p>
            <a:pPr marL="514350" indent="-514350">
              <a:buFont typeface="+mj-lt"/>
              <a:buAutoNum type="arabicPeriod"/>
            </a:pPr>
            <a:r>
              <a:rPr lang="en-US" sz="2900" dirty="0">
                <a:latin typeface="+mj-lt"/>
              </a:rPr>
              <a:t>Assets, Equipment and Property</a:t>
            </a:r>
          </a:p>
          <a:p>
            <a:pPr lvl="1">
              <a:buFont typeface="Courier New"/>
              <a:buChar char="o"/>
            </a:pPr>
            <a:r>
              <a:rPr lang="en-US" sz="2600" dirty="0">
                <a:solidFill>
                  <a:srgbClr val="FF0000"/>
                </a:solidFill>
                <a:latin typeface="+mj-lt"/>
              </a:rPr>
              <a:t>Administrative autonomy involves devolution subject to limitations – national policies, standards and laws</a:t>
            </a:r>
          </a:p>
          <a:p>
            <a:pPr lvl="1">
              <a:buFont typeface="Courier New"/>
              <a:buChar char="o"/>
            </a:pPr>
            <a:r>
              <a:rPr lang="en-US" sz="2600" dirty="0">
                <a:solidFill>
                  <a:srgbClr val="FF0000"/>
                </a:solidFill>
                <a:latin typeface="+mj-lt"/>
              </a:rPr>
              <a:t>Exempted from devolution are nationally-funded projects, facilities and programs</a:t>
            </a:r>
          </a:p>
          <a:p>
            <a:pPr marL="457200" lvl="1" indent="0">
              <a:buNone/>
            </a:pPr>
            <a:endParaRPr lang="en-US" sz="3200" dirty="0">
              <a:latin typeface="+mj-lt"/>
            </a:endParaRPr>
          </a:p>
        </p:txBody>
      </p:sp>
      <p:sp>
        <p:nvSpPr>
          <p:cNvPr id="6" name="Content Placeholder 5"/>
          <p:cNvSpPr>
            <a:spLocks noGrp="1"/>
          </p:cNvSpPr>
          <p:nvPr>
            <p:ph sz="half" idx="2"/>
          </p:nvPr>
        </p:nvSpPr>
        <p:spPr>
          <a:xfrm>
            <a:off x="4417888" y="1417639"/>
            <a:ext cx="4602822" cy="5322208"/>
          </a:xfrm>
        </p:spPr>
        <p:txBody>
          <a:bodyPr>
            <a:noAutofit/>
          </a:bodyPr>
          <a:lstStyle/>
          <a:p>
            <a:pPr>
              <a:buFont typeface="Courier New" panose="02070309020205020404" pitchFamily="49" charset="0"/>
              <a:buChar char="o"/>
            </a:pPr>
            <a:r>
              <a:rPr lang="en-US" sz="2500" dirty="0"/>
              <a:t>Devolution is </a:t>
            </a:r>
            <a:r>
              <a:rPr lang="en-US" sz="2500" b="1" dirty="0"/>
              <a:t>power-specific</a:t>
            </a:r>
            <a:r>
              <a:rPr lang="en-US" sz="2500" dirty="0"/>
              <a:t>. Only those powers enumerated by law are transferred to LGUs.</a:t>
            </a:r>
          </a:p>
          <a:p>
            <a:pPr>
              <a:buFont typeface="Courier New" panose="02070309020205020404" pitchFamily="49" charset="0"/>
              <a:buChar char="o"/>
            </a:pPr>
            <a:r>
              <a:rPr lang="en-US" sz="2500" dirty="0"/>
              <a:t>Those not expressly transferred are retained by the NGAs/AAs.</a:t>
            </a:r>
          </a:p>
          <a:p>
            <a:pPr>
              <a:buFont typeface="Courier New" panose="02070309020205020404" pitchFamily="49" charset="0"/>
              <a:buChar char="o"/>
            </a:pPr>
            <a:r>
              <a:rPr lang="en-US" sz="2500" b="1" dirty="0"/>
              <a:t>Political Question</a:t>
            </a:r>
            <a:r>
              <a:rPr lang="en-US" sz="2500" dirty="0"/>
              <a:t>/ Congressional Plenary Power (devolved and to recentralize)</a:t>
            </a:r>
          </a:p>
          <a:p>
            <a:pPr>
              <a:buFont typeface="Courier New" panose="02070309020205020404" pitchFamily="49" charset="0"/>
              <a:buChar char="o"/>
            </a:pPr>
            <a:r>
              <a:rPr lang="en-US" sz="2500" b="1" dirty="0"/>
              <a:t>Source</a:t>
            </a:r>
            <a:r>
              <a:rPr lang="en-US" sz="2500" dirty="0"/>
              <a:t>: 1991 LGC and other laws</a:t>
            </a:r>
          </a:p>
          <a:p>
            <a:pPr>
              <a:buFont typeface="Courier New" panose="02070309020205020404" pitchFamily="49" charset="0"/>
              <a:buChar char="o"/>
            </a:pPr>
            <a:r>
              <a:rPr lang="en-US" sz="2500" b="1" dirty="0"/>
              <a:t>Full devolution </a:t>
            </a:r>
            <a:r>
              <a:rPr lang="en-US" sz="2500" dirty="0"/>
              <a:t>due to National Tax Allotment (EO 138-2021)</a:t>
            </a:r>
          </a:p>
        </p:txBody>
      </p:sp>
      <p:sp>
        <p:nvSpPr>
          <p:cNvPr id="5" name="TextBox 4"/>
          <p:cNvSpPr txBox="1"/>
          <p:nvPr/>
        </p:nvSpPr>
        <p:spPr>
          <a:xfrm>
            <a:off x="7154333" y="2130778"/>
            <a:ext cx="1627049" cy="369332"/>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C7DFE312-6D6B-9E48-8E04-305E992B30F6}"/>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498585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b="1" dirty="0"/>
              <a:t>Devolution</a:t>
            </a:r>
          </a:p>
        </p:txBody>
      </p:sp>
      <p:sp>
        <p:nvSpPr>
          <p:cNvPr id="4" name="Text Placeholder 3"/>
          <p:cNvSpPr>
            <a:spLocks noGrp="1"/>
          </p:cNvSpPr>
          <p:nvPr>
            <p:ph type="body" idx="1"/>
          </p:nvPr>
        </p:nvSpPr>
        <p:spPr>
          <a:xfrm>
            <a:off x="102172" y="1215232"/>
            <a:ext cx="4040188" cy="639762"/>
          </a:xfrm>
        </p:spPr>
        <p:txBody>
          <a:bodyPr>
            <a:noAutofit/>
          </a:bodyPr>
          <a:lstStyle/>
          <a:p>
            <a:r>
              <a:rPr lang="en-US" sz="3600" dirty="0"/>
              <a:t>Basic Services</a:t>
            </a:r>
          </a:p>
        </p:txBody>
      </p:sp>
      <p:sp>
        <p:nvSpPr>
          <p:cNvPr id="3" name="Content Placeholder 2"/>
          <p:cNvSpPr>
            <a:spLocks noGrp="1"/>
          </p:cNvSpPr>
          <p:nvPr>
            <p:ph sz="half" idx="2"/>
          </p:nvPr>
        </p:nvSpPr>
        <p:spPr>
          <a:xfrm>
            <a:off x="85564" y="1885454"/>
            <a:ext cx="2918096" cy="4580777"/>
          </a:xfrm>
        </p:spPr>
        <p:txBody>
          <a:bodyPr>
            <a:normAutofit fontScale="92500" lnSpcReduction="20000"/>
          </a:bodyPr>
          <a:lstStyle/>
          <a:p>
            <a:pPr>
              <a:buFont typeface="Courier New"/>
              <a:buChar char="o"/>
            </a:pPr>
            <a:r>
              <a:rPr lang="en-US" sz="2600" dirty="0"/>
              <a:t>School Buildings (DEPED)</a:t>
            </a:r>
          </a:p>
          <a:p>
            <a:pPr>
              <a:buFont typeface="Courier New"/>
              <a:buChar char="o"/>
            </a:pPr>
            <a:r>
              <a:rPr lang="en-US" sz="2600" dirty="0"/>
              <a:t>Hospitals (DOH), </a:t>
            </a:r>
            <a:r>
              <a:rPr lang="en-US" sz="2600" i="1" dirty="0"/>
              <a:t>not national hospitals</a:t>
            </a:r>
          </a:p>
          <a:p>
            <a:pPr>
              <a:buFont typeface="Courier New"/>
              <a:buChar char="o"/>
            </a:pPr>
            <a:r>
              <a:rPr lang="en-US" sz="2600" dirty="0"/>
              <a:t>Socialized Housing (NHA)</a:t>
            </a:r>
          </a:p>
          <a:p>
            <a:pPr>
              <a:buFont typeface="Courier New"/>
              <a:buChar char="o"/>
            </a:pPr>
            <a:r>
              <a:rPr lang="en-US" sz="2600" dirty="0"/>
              <a:t>Agricultural Extension (DA)</a:t>
            </a:r>
          </a:p>
          <a:p>
            <a:pPr>
              <a:buFont typeface="Courier New"/>
              <a:buChar char="o"/>
            </a:pPr>
            <a:r>
              <a:rPr lang="en-US" sz="2600" dirty="0"/>
              <a:t>Day-care Centers (DSWD)</a:t>
            </a:r>
          </a:p>
          <a:p>
            <a:pPr>
              <a:buFont typeface="Courier New"/>
              <a:buChar char="o"/>
            </a:pPr>
            <a:r>
              <a:rPr lang="en-US" sz="2600" dirty="0"/>
              <a:t>Community-based Forestry Projects (DENR)</a:t>
            </a:r>
          </a:p>
        </p:txBody>
      </p:sp>
      <p:sp>
        <p:nvSpPr>
          <p:cNvPr id="5" name="Text Placeholder 4"/>
          <p:cNvSpPr>
            <a:spLocks noGrp="1"/>
          </p:cNvSpPr>
          <p:nvPr>
            <p:ph type="body" sz="quarter" idx="3"/>
          </p:nvPr>
        </p:nvSpPr>
        <p:spPr>
          <a:xfrm>
            <a:off x="3140970" y="1193302"/>
            <a:ext cx="4189412" cy="639762"/>
          </a:xfrm>
        </p:spPr>
        <p:txBody>
          <a:bodyPr>
            <a:noAutofit/>
          </a:bodyPr>
          <a:lstStyle/>
          <a:p>
            <a:r>
              <a:rPr lang="en-US" sz="3600" dirty="0"/>
              <a:t>Regulatory Powers</a:t>
            </a:r>
          </a:p>
        </p:txBody>
      </p:sp>
      <p:sp>
        <p:nvSpPr>
          <p:cNvPr id="6" name="Content Placeholder 5"/>
          <p:cNvSpPr>
            <a:spLocks noGrp="1"/>
          </p:cNvSpPr>
          <p:nvPr>
            <p:ph sz="quarter" idx="4"/>
          </p:nvPr>
        </p:nvSpPr>
        <p:spPr>
          <a:xfrm>
            <a:off x="3140970" y="1854994"/>
            <a:ext cx="6003030" cy="5003006"/>
          </a:xfrm>
        </p:spPr>
        <p:txBody>
          <a:bodyPr>
            <a:noAutofit/>
          </a:bodyPr>
          <a:lstStyle/>
          <a:p>
            <a:pPr>
              <a:buFont typeface="Courier New"/>
              <a:buChar char="o"/>
            </a:pPr>
            <a:r>
              <a:rPr lang="en-US" sz="1900" dirty="0"/>
              <a:t>Approval of Subdivision Plans (HLURB), </a:t>
            </a:r>
            <a:r>
              <a:rPr lang="en-US" sz="1900" i="1" dirty="0"/>
              <a:t>not of national significance</a:t>
            </a:r>
          </a:p>
          <a:p>
            <a:pPr>
              <a:buFont typeface="Courier New"/>
              <a:buChar char="o"/>
            </a:pPr>
            <a:r>
              <a:rPr lang="en-US" sz="1900" dirty="0"/>
              <a:t>Inspection to check compliance with noise standards (Nat’l Pollution Control Comm.) </a:t>
            </a:r>
          </a:p>
          <a:p>
            <a:pPr>
              <a:buFont typeface="Courier New"/>
              <a:buChar char="o"/>
            </a:pPr>
            <a:r>
              <a:rPr lang="en-US" sz="1900" dirty="0"/>
              <a:t>Enforcement of Environmental Laws (DENR)</a:t>
            </a:r>
            <a:r>
              <a:rPr lang="en-US" sz="1900" i="1" dirty="0"/>
              <a:t>,</a:t>
            </a:r>
            <a:r>
              <a:rPr lang="en-US" sz="1900" i="1" dirty="0">
                <a:solidFill>
                  <a:srgbClr val="FF0000"/>
                </a:solidFill>
              </a:rPr>
              <a:t> not regulation of pesticides, (Fertilizer and Pesticide Authority)</a:t>
            </a:r>
            <a:endParaRPr lang="en-US" sz="1900" i="1" dirty="0"/>
          </a:p>
          <a:p>
            <a:pPr>
              <a:buFont typeface="Courier New"/>
              <a:buChar char="o"/>
            </a:pPr>
            <a:r>
              <a:rPr lang="en-US" sz="1900" dirty="0"/>
              <a:t>Franchising of Tricycles (LTFRB), </a:t>
            </a:r>
            <a:r>
              <a:rPr lang="en-US" sz="1900" i="1" dirty="0"/>
              <a:t>not PUBs/ PUJs, not LTO</a:t>
            </a:r>
          </a:p>
          <a:p>
            <a:pPr>
              <a:buFont typeface="Courier New"/>
              <a:buChar char="o"/>
            </a:pPr>
            <a:r>
              <a:rPr lang="en-US" sz="1900" dirty="0"/>
              <a:t>Inspection of Meat Products (DA)</a:t>
            </a:r>
          </a:p>
          <a:p>
            <a:pPr>
              <a:buFont typeface="Courier New"/>
              <a:buChar char="o"/>
            </a:pPr>
            <a:r>
              <a:rPr lang="en-US" sz="1900" i="1" dirty="0"/>
              <a:t>Not grant of franchise for cable TV operations (NTC)</a:t>
            </a:r>
          </a:p>
          <a:p>
            <a:pPr>
              <a:buFont typeface="Courier New"/>
              <a:buChar char="o"/>
            </a:pPr>
            <a:r>
              <a:rPr lang="en-US" sz="1900" i="1" dirty="0">
                <a:solidFill>
                  <a:srgbClr val="3366FF"/>
                </a:solidFill>
              </a:rPr>
              <a:t>Not control and regulation of the use of ground water (NWRB)</a:t>
            </a:r>
          </a:p>
          <a:p>
            <a:pPr>
              <a:buFont typeface="Courier New"/>
              <a:buChar char="o"/>
            </a:pPr>
            <a:r>
              <a:rPr lang="en-US" sz="1900" dirty="0"/>
              <a:t>Enforcement of National Building Code (DPWH) </a:t>
            </a:r>
            <a:r>
              <a:rPr lang="en-US" sz="1900" i="1" dirty="0">
                <a:solidFill>
                  <a:srgbClr val="008000"/>
                </a:solidFill>
              </a:rPr>
              <a:t>(impose stricter requirements under police power)</a:t>
            </a:r>
          </a:p>
        </p:txBody>
      </p:sp>
      <p:pic>
        <p:nvPicPr>
          <p:cNvPr id="7" name="Picture 6">
            <a:extLst>
              <a:ext uri="{FF2B5EF4-FFF2-40B4-BE49-F238E27FC236}">
                <a16:creationId xmlns:a16="http://schemas.microsoft.com/office/drawing/2014/main" id="{E5673FA5-1CBA-464F-874B-70A470BB116B}"/>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703057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r>
              <a:rPr lang="en-US" dirty="0">
                <a:latin typeface="Tahoma"/>
                <a:ea typeface="ＭＳ Ｐゴシック" charset="0"/>
                <a:cs typeface="Tahoma"/>
              </a:rPr>
              <a:t>2. </a:t>
            </a:r>
            <a:r>
              <a:rPr lang="en-US" b="1" dirty="0">
                <a:latin typeface="Tahoma"/>
                <a:ea typeface="ＭＳ Ｐゴシック" charset="0"/>
                <a:cs typeface="Tahoma"/>
              </a:rPr>
              <a:t>Local Autonomy</a:t>
            </a:r>
          </a:p>
        </p:txBody>
      </p:sp>
      <p:graphicFrame>
        <p:nvGraphicFramePr>
          <p:cNvPr id="24612" name="Group 36"/>
          <p:cNvGraphicFramePr>
            <a:graphicFrameLocks noGrp="1"/>
          </p:cNvGraphicFramePr>
          <p:nvPr>
            <p:ph type="tbl" idx="1"/>
            <p:extLst>
              <p:ext uri="{D42A27DB-BD31-4B8C-83A1-F6EECF244321}">
                <p14:modId xmlns:p14="http://schemas.microsoft.com/office/powerpoint/2010/main" val="2207299350"/>
              </p:ext>
            </p:extLst>
          </p:nvPr>
        </p:nvGraphicFramePr>
        <p:xfrm>
          <a:off x="457200" y="1600200"/>
          <a:ext cx="8229600" cy="4312920"/>
        </p:xfrm>
        <a:graphic>
          <a:graphicData uri="http://schemas.openxmlformats.org/drawingml/2006/table">
            <a:tbl>
              <a:tblPr/>
              <a:tblGrid>
                <a:gridCol w="2118323">
                  <a:extLst>
                    <a:ext uri="{9D8B030D-6E8A-4147-A177-3AD203B41FA5}">
                      <a16:colId xmlns:a16="http://schemas.microsoft.com/office/drawing/2014/main" val="20000"/>
                    </a:ext>
                  </a:extLst>
                </a:gridCol>
                <a:gridCol w="3139477">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1"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Areas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1"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Delegation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1"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Devolution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1"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What is transferred?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State Powers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Power of NGA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1"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Basis of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Law; Congress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Congress (or President)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1"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Effectivity of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Immediate; law effectivity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NGA facilitates actual transfer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1" u="none" strike="noStrike" cap="none" normalizeH="0" baseline="0">
                          <a:ln>
                            <a:noFill/>
                          </a:ln>
                          <a:solidFill>
                            <a:schemeClr val="tx1"/>
                          </a:solidFill>
                          <a:effectLst>
                            <a:outerShdw blurRad="38100" dist="38100" dir="2700000" algn="tl">
                              <a:srgbClr val="000000"/>
                            </a:outerShdw>
                          </a:effectLst>
                          <a:latin typeface="Tahoma"/>
                          <a:ea typeface="ＭＳ Ｐゴシック" charset="0"/>
                          <a:cs typeface="Tahoma"/>
                        </a:rPr>
                        <a:t>Examples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Police Power, Tax, </a:t>
                      </a: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Tahoma"/>
                          <a:ea typeface="ＭＳ Ｐゴシック" charset="0"/>
                          <a:cs typeface="Tahoma"/>
                        </a:rPr>
                        <a:t>Expro</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 Local </a:t>
                      </a: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Tahoma"/>
                          <a:ea typeface="ＭＳ Ｐゴシック" charset="0"/>
                          <a:cs typeface="Tahoma"/>
                        </a:rPr>
                        <a:t>Legis</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a:ea typeface="ＭＳ Ｐゴシック" charset="0"/>
                          <a:cs typeface="Tahoma"/>
                        </a:rPr>
                        <a:t>DSWD; DENR; HLURB; LTFRB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17</a:t>
            </a:fld>
            <a:endParaRPr lang="en-US"/>
          </a:p>
        </p:txBody>
      </p:sp>
      <p:cxnSp>
        <p:nvCxnSpPr>
          <p:cNvPr id="5" name="Straight Connector 4">
            <a:extLst>
              <a:ext uri="{FF2B5EF4-FFF2-40B4-BE49-F238E27FC236}">
                <a16:creationId xmlns:a16="http://schemas.microsoft.com/office/drawing/2014/main" id="{4E92FAC8-A178-654C-A01D-4F109B28D10F}"/>
              </a:ext>
            </a:extLst>
          </p:cNvPr>
          <p:cNvCxnSpPr/>
          <p:nvPr/>
        </p:nvCxnSpPr>
        <p:spPr>
          <a:xfrm>
            <a:off x="2702103" y="5815173"/>
            <a:ext cx="86303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F696521-E041-6846-9221-FEDFE594A3C6}"/>
              </a:ext>
            </a:extLst>
          </p:cNvPr>
          <p:cNvCxnSpPr/>
          <p:nvPr/>
        </p:nvCxnSpPr>
        <p:spPr>
          <a:xfrm>
            <a:off x="4683303" y="5815173"/>
            <a:ext cx="86303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3961C7CD-2272-CA4F-B301-A2BF8FB2B57D}"/>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66330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ea typeface="ＭＳ Ｐゴシック" charset="0"/>
                <a:cs typeface="Tahoma"/>
              </a:rPr>
              <a:t>2. </a:t>
            </a:r>
            <a:r>
              <a:rPr lang="en-US" b="1" dirty="0">
                <a:ea typeface="ＭＳ Ｐゴシック" charset="0"/>
                <a:cs typeface="Tahoma"/>
              </a:rPr>
              <a:t>Local Autonomy</a:t>
            </a:r>
          </a:p>
        </p:txBody>
      </p:sp>
      <p:sp>
        <p:nvSpPr>
          <p:cNvPr id="13315" name="Rectangle 3"/>
          <p:cNvSpPr>
            <a:spLocks noGrp="1" noChangeArrowheads="1"/>
          </p:cNvSpPr>
          <p:nvPr>
            <p:ph type="body" idx="1"/>
          </p:nvPr>
        </p:nvSpPr>
        <p:spPr>
          <a:xfrm>
            <a:off x="254000" y="1273995"/>
            <a:ext cx="8746162" cy="5584005"/>
          </a:xfrm>
        </p:spPr>
        <p:txBody>
          <a:bodyPr>
            <a:noAutofit/>
          </a:bodyPr>
          <a:lstStyle/>
          <a:p>
            <a:pPr eaLnBrk="1" hangingPunct="1">
              <a:lnSpc>
                <a:spcPct val="80000"/>
              </a:lnSpc>
              <a:buFont typeface="Courier New" panose="02070309020205020404" pitchFamily="49" charset="0"/>
              <a:buChar char="o"/>
            </a:pPr>
            <a:r>
              <a:rPr lang="en-US" sz="2200" b="1" dirty="0">
                <a:latin typeface="+mj-lt"/>
                <a:ea typeface="ＭＳ Ｐゴシック" charset="0"/>
                <a:cs typeface="Tahoma"/>
              </a:rPr>
              <a:t>Congress retains control</a:t>
            </a:r>
            <a:r>
              <a:rPr lang="en-US" sz="2200" dirty="0">
                <a:latin typeface="+mj-lt"/>
                <a:ea typeface="ＭＳ Ｐゴシック" charset="0"/>
                <a:cs typeface="Tahoma"/>
              </a:rPr>
              <a:t> of the local government units although in significantly reduced degree</a:t>
            </a:r>
          </a:p>
          <a:p>
            <a:pPr eaLnBrk="1" hangingPunct="1">
              <a:lnSpc>
                <a:spcPct val="80000"/>
              </a:lnSpc>
              <a:buFont typeface="Courier New" panose="02070309020205020404" pitchFamily="49" charset="0"/>
              <a:buChar char="o"/>
            </a:pPr>
            <a:r>
              <a:rPr lang="en-US" sz="2200" dirty="0">
                <a:latin typeface="+mj-lt"/>
                <a:ea typeface="ＭＳ Ｐゴシック" charset="0"/>
                <a:cs typeface="Tahoma"/>
              </a:rPr>
              <a:t>The Constitution confines the President‘s power over the LGUs to one of </a:t>
            </a:r>
            <a:r>
              <a:rPr lang="en-US" sz="2200" b="1" dirty="0">
                <a:latin typeface="+mj-lt"/>
                <a:ea typeface="ＭＳ Ｐゴシック" charset="0"/>
                <a:cs typeface="Tahoma"/>
              </a:rPr>
              <a:t>general supervision</a:t>
            </a:r>
            <a:r>
              <a:rPr lang="en-US" sz="2200" dirty="0">
                <a:latin typeface="+mj-lt"/>
                <a:ea typeface="ＭＳ Ｐゴシック" charset="0"/>
                <a:cs typeface="Tahoma"/>
              </a:rPr>
              <a:t>.  This provision has been interpreted to exclude the power of control.</a:t>
            </a:r>
          </a:p>
          <a:p>
            <a:pPr>
              <a:lnSpc>
                <a:spcPct val="80000"/>
              </a:lnSpc>
              <a:buFont typeface="Courier New" panose="02070309020205020404" pitchFamily="49" charset="0"/>
              <a:buChar char="o"/>
            </a:pPr>
            <a:r>
              <a:rPr lang="en-US" sz="2200" dirty="0">
                <a:solidFill>
                  <a:srgbClr val="FF0000"/>
                </a:solidFill>
                <a:latin typeface="+mj-lt"/>
                <a:cs typeface="Tahoma"/>
              </a:rPr>
              <a:t>cannot be “</a:t>
            </a:r>
            <a:r>
              <a:rPr lang="en-US" sz="2200" b="1" dirty="0">
                <a:solidFill>
                  <a:srgbClr val="FF0000"/>
                </a:solidFill>
                <a:latin typeface="+mj-lt"/>
                <a:cs typeface="Tahoma"/>
              </a:rPr>
              <a:t>blunted by undue interference </a:t>
            </a:r>
            <a:r>
              <a:rPr lang="en-US" sz="2200" dirty="0">
                <a:solidFill>
                  <a:srgbClr val="FF0000"/>
                </a:solidFill>
                <a:latin typeface="+mj-lt"/>
                <a:cs typeface="Tahoma"/>
              </a:rPr>
              <a:t>by the national government in purely local affairs” (PDAF) </a:t>
            </a:r>
            <a:endParaRPr lang="en-US" sz="2200" dirty="0">
              <a:solidFill>
                <a:srgbClr val="FF0000"/>
              </a:solidFill>
              <a:latin typeface="+mj-lt"/>
              <a:ea typeface="ＭＳ Ｐゴシック" charset="0"/>
              <a:cs typeface="Tahoma"/>
            </a:endParaRPr>
          </a:p>
          <a:p>
            <a:pPr eaLnBrk="1" hangingPunct="1">
              <a:lnSpc>
                <a:spcPct val="80000"/>
              </a:lnSpc>
              <a:buFont typeface="Courier New" panose="02070309020205020404" pitchFamily="49" charset="0"/>
              <a:buChar char="o"/>
            </a:pPr>
            <a:r>
              <a:rPr lang="en-US" sz="2200" dirty="0">
                <a:latin typeface="+mj-lt"/>
                <a:ea typeface="ＭＳ Ｐゴシック" charset="0"/>
                <a:cs typeface="Tahoma"/>
              </a:rPr>
              <a:t>The President can only interfere in the </a:t>
            </a:r>
            <a:r>
              <a:rPr lang="en-US" sz="2200" b="1" dirty="0">
                <a:latin typeface="+mj-lt"/>
                <a:ea typeface="ＭＳ Ｐゴシック" charset="0"/>
                <a:cs typeface="Tahoma"/>
              </a:rPr>
              <a:t>affairs</a:t>
            </a:r>
            <a:r>
              <a:rPr lang="en-US" sz="2200" dirty="0">
                <a:latin typeface="+mj-lt"/>
                <a:ea typeface="ＭＳ Ｐゴシック" charset="0"/>
                <a:cs typeface="Tahoma"/>
              </a:rPr>
              <a:t> and activities of a local government unit if he or she finds that the latter has acted contrary to law; </a:t>
            </a:r>
            <a:r>
              <a:rPr lang="en-US" altLang="ja-JP" sz="2200" dirty="0">
                <a:solidFill>
                  <a:srgbClr val="FF0000"/>
                </a:solidFill>
                <a:latin typeface="+mj-lt"/>
                <a:ea typeface="ＭＳ Ｐゴシック" charset="0"/>
                <a:cs typeface="Tahoma"/>
              </a:rPr>
              <a:t>DILG can require full disclosure of budgets and expenses of IRA since required by law</a:t>
            </a:r>
            <a:endParaRPr lang="en-US" sz="2200" dirty="0">
              <a:solidFill>
                <a:srgbClr val="FF0000"/>
              </a:solidFill>
              <a:latin typeface="+mj-lt"/>
              <a:ea typeface="ＭＳ Ｐゴシック" charset="0"/>
              <a:cs typeface="Tahoma"/>
            </a:endParaRPr>
          </a:p>
          <a:p>
            <a:pPr>
              <a:lnSpc>
                <a:spcPct val="80000"/>
              </a:lnSpc>
              <a:buFont typeface="Courier New" panose="02070309020205020404" pitchFamily="49" charset="0"/>
              <a:buChar char="o"/>
            </a:pPr>
            <a:r>
              <a:rPr lang="ja-JP" altLang="en-US" sz="2200" dirty="0">
                <a:latin typeface="+mj-lt"/>
                <a:ea typeface="ＭＳ Ｐゴシック" charset="0"/>
                <a:cs typeface="Tahoma"/>
              </a:rPr>
              <a:t>“</a:t>
            </a:r>
            <a:r>
              <a:rPr lang="en-US" sz="2200" dirty="0">
                <a:latin typeface="+mj-lt"/>
                <a:ea typeface="ＭＳ Ｐゴシック" charset="0"/>
                <a:cs typeface="Tahoma"/>
              </a:rPr>
              <a:t>The matter being peculiarly </a:t>
            </a:r>
            <a:r>
              <a:rPr lang="en-US" sz="2200" b="1" dirty="0">
                <a:latin typeface="+mj-lt"/>
                <a:ea typeface="ＭＳ Ｐゴシック" charset="0"/>
                <a:cs typeface="Tahoma"/>
              </a:rPr>
              <a:t>local in nature</a:t>
            </a:r>
            <a:r>
              <a:rPr lang="en-US" sz="2200" dirty="0">
                <a:latin typeface="+mj-lt"/>
                <a:ea typeface="ＭＳ Ｐゴシック" charset="0"/>
                <a:cs typeface="Tahoma"/>
              </a:rPr>
              <a:t>, the municipal council alone is in a better position xxx</a:t>
            </a:r>
            <a:r>
              <a:rPr lang="ja-JP" altLang="en-US" sz="2200" dirty="0">
                <a:latin typeface="+mj-lt"/>
                <a:ea typeface="ＭＳ Ｐゴシック" charset="0"/>
                <a:cs typeface="Tahoma"/>
              </a:rPr>
              <a:t>”</a:t>
            </a:r>
            <a:r>
              <a:rPr lang="en-US" sz="2200" dirty="0">
                <a:latin typeface="+mj-lt"/>
                <a:ea typeface="ＭＳ Ｐゴシック" charset="0"/>
                <a:cs typeface="Tahoma"/>
              </a:rPr>
              <a:t> (Principle of Subsidiarity); </a:t>
            </a:r>
            <a:r>
              <a:rPr lang="en-US" sz="2200" b="1" dirty="0">
                <a:latin typeface="+mj-lt"/>
                <a:ea typeface="ＭＳ Ｐゴシック" charset="0"/>
                <a:cs typeface="Tahoma"/>
              </a:rPr>
              <a:t>superior competence </a:t>
            </a:r>
            <a:r>
              <a:rPr lang="en-US" sz="2200" dirty="0">
                <a:latin typeface="+mj-lt"/>
                <a:ea typeface="ＭＳ Ｐゴシック" charset="0"/>
                <a:cs typeface="Tahoma"/>
              </a:rPr>
              <a:t>in local matters; </a:t>
            </a:r>
            <a:r>
              <a:rPr lang="en-US" sz="2200" dirty="0">
                <a:solidFill>
                  <a:srgbClr val="FF0000"/>
                </a:solidFill>
                <a:latin typeface="+mj-lt"/>
                <a:ea typeface="ＭＳ Ｐゴシック" charset="0"/>
                <a:cs typeface="Tahoma"/>
              </a:rPr>
              <a:t>purely local affairs best resolved by </a:t>
            </a:r>
            <a:r>
              <a:rPr lang="en-US" sz="2200" dirty="0">
                <a:solidFill>
                  <a:srgbClr val="FF0000"/>
                </a:solidFill>
                <a:latin typeface="+mj-lt"/>
              </a:rPr>
              <a:t>the officials and inhabitants of such political units</a:t>
            </a:r>
            <a:r>
              <a:rPr lang="en-US" sz="2200" dirty="0">
                <a:solidFill>
                  <a:srgbClr val="3366FF"/>
                </a:solidFill>
                <a:latin typeface="+mj-lt"/>
              </a:rPr>
              <a:t>; especially if so authorized by law, and no law is violated and when LGU has discretion as in zoning regulations (“</a:t>
            </a:r>
            <a:r>
              <a:rPr lang="en-US" sz="2200" dirty="0" err="1">
                <a:solidFill>
                  <a:srgbClr val="3366FF"/>
                </a:solidFill>
                <a:latin typeface="+mj-lt"/>
              </a:rPr>
              <a:t>photobomber</a:t>
            </a:r>
            <a:r>
              <a:rPr lang="en-US" sz="2200" dirty="0">
                <a:solidFill>
                  <a:srgbClr val="3366FF"/>
                </a:solidFill>
                <a:latin typeface="+mj-lt"/>
              </a:rPr>
              <a:t>” building)</a:t>
            </a:r>
            <a:r>
              <a:rPr lang="en-PH" sz="2200" dirty="0">
                <a:solidFill>
                  <a:srgbClr val="3366FF"/>
                </a:solidFill>
                <a:latin typeface="+mj-lt"/>
              </a:rPr>
              <a:t> </a:t>
            </a:r>
            <a:r>
              <a:rPr lang="en-US" sz="2200" dirty="0">
                <a:solidFill>
                  <a:srgbClr val="3366FF"/>
                </a:solidFill>
                <a:latin typeface="+mj-lt"/>
                <a:ea typeface="ＭＳ Ｐゴシック" charset="0"/>
                <a:cs typeface="Tahoma"/>
              </a:rPr>
              <a:t> </a:t>
            </a:r>
          </a:p>
          <a:p>
            <a:pPr eaLnBrk="1" hangingPunct="1">
              <a:lnSpc>
                <a:spcPct val="80000"/>
              </a:lnSpc>
            </a:pPr>
            <a:endParaRPr lang="en-US" sz="2400" dirty="0">
              <a:latin typeface="+mj-lt"/>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18</a:t>
            </a:fld>
            <a:endParaRPr lang="en-US"/>
          </a:p>
        </p:txBody>
      </p:sp>
      <p:pic>
        <p:nvPicPr>
          <p:cNvPr id="6" name="Picture 5">
            <a:extLst>
              <a:ext uri="{FF2B5EF4-FFF2-40B4-BE49-F238E27FC236}">
                <a16:creationId xmlns:a16="http://schemas.microsoft.com/office/drawing/2014/main" id="{203697E8-FF4F-6E4C-A782-54DCBBED7912}"/>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802400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57" y="274638"/>
            <a:ext cx="8633377" cy="1143000"/>
          </a:xfrm>
        </p:spPr>
        <p:txBody>
          <a:bodyPr>
            <a:normAutofit/>
          </a:bodyPr>
          <a:lstStyle/>
          <a:p>
            <a:r>
              <a:rPr lang="en-US" b="1" dirty="0">
                <a:cs typeface="Optima"/>
              </a:rPr>
              <a:t>Hierarchy/ Relationship</a:t>
            </a:r>
          </a:p>
        </p:txBody>
      </p:sp>
      <p:sp>
        <p:nvSpPr>
          <p:cNvPr id="9" name="TextBox 8"/>
          <p:cNvSpPr txBox="1"/>
          <p:nvPr/>
        </p:nvSpPr>
        <p:spPr>
          <a:xfrm>
            <a:off x="3522050" y="1561659"/>
            <a:ext cx="1674415" cy="52322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chemeClr val="bg1"/>
                </a:solidFill>
                <a:latin typeface="Optima"/>
                <a:cs typeface="Optima"/>
              </a:rPr>
              <a:t>President</a:t>
            </a:r>
          </a:p>
        </p:txBody>
      </p:sp>
      <p:sp>
        <p:nvSpPr>
          <p:cNvPr id="10" name="TextBox 9"/>
          <p:cNvSpPr txBox="1"/>
          <p:nvPr/>
        </p:nvSpPr>
        <p:spPr>
          <a:xfrm>
            <a:off x="1440769" y="2539842"/>
            <a:ext cx="875352" cy="52322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Optima"/>
                <a:cs typeface="Optima"/>
              </a:rPr>
              <a:t>AR</a:t>
            </a:r>
          </a:p>
        </p:txBody>
      </p:sp>
      <p:sp>
        <p:nvSpPr>
          <p:cNvPr id="11" name="TextBox 10"/>
          <p:cNvSpPr txBox="1"/>
          <p:nvPr/>
        </p:nvSpPr>
        <p:spPr>
          <a:xfrm>
            <a:off x="1997988" y="3569506"/>
            <a:ext cx="1029825" cy="52322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err="1">
                <a:latin typeface="Optima"/>
                <a:cs typeface="Optima"/>
              </a:rPr>
              <a:t>Prov</a:t>
            </a:r>
            <a:endParaRPr lang="en-US" sz="2800" dirty="0">
              <a:latin typeface="Optima"/>
              <a:cs typeface="Optima"/>
            </a:endParaRPr>
          </a:p>
        </p:txBody>
      </p:sp>
      <p:sp>
        <p:nvSpPr>
          <p:cNvPr id="12" name="TextBox 11"/>
          <p:cNvSpPr txBox="1"/>
          <p:nvPr/>
        </p:nvSpPr>
        <p:spPr>
          <a:xfrm>
            <a:off x="3835497" y="3569506"/>
            <a:ext cx="1029825" cy="52322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err="1">
                <a:latin typeface="Optima"/>
                <a:cs typeface="Optima"/>
              </a:rPr>
              <a:t>Prov</a:t>
            </a:r>
            <a:endParaRPr lang="en-US" sz="2800" dirty="0">
              <a:latin typeface="Optima"/>
              <a:cs typeface="Optima"/>
            </a:endParaRPr>
          </a:p>
        </p:txBody>
      </p:sp>
      <p:sp>
        <p:nvSpPr>
          <p:cNvPr id="13" name="TextBox 12"/>
          <p:cNvSpPr txBox="1"/>
          <p:nvPr/>
        </p:nvSpPr>
        <p:spPr>
          <a:xfrm>
            <a:off x="5437307" y="4717249"/>
            <a:ext cx="1527577" cy="52322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Optima"/>
                <a:cs typeface="Optima"/>
              </a:rPr>
              <a:t>HUC/IC</a:t>
            </a:r>
          </a:p>
        </p:txBody>
      </p:sp>
      <p:sp>
        <p:nvSpPr>
          <p:cNvPr id="14" name="TextBox 13"/>
          <p:cNvSpPr txBox="1"/>
          <p:nvPr/>
        </p:nvSpPr>
        <p:spPr>
          <a:xfrm>
            <a:off x="7260276" y="4717249"/>
            <a:ext cx="1424593" cy="52322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Optima"/>
                <a:cs typeface="Optima"/>
              </a:rPr>
              <a:t>M-MM</a:t>
            </a:r>
          </a:p>
        </p:txBody>
      </p:sp>
      <p:sp>
        <p:nvSpPr>
          <p:cNvPr id="15" name="TextBox 14"/>
          <p:cNvSpPr txBox="1"/>
          <p:nvPr/>
        </p:nvSpPr>
        <p:spPr>
          <a:xfrm>
            <a:off x="1900047" y="4722930"/>
            <a:ext cx="1424593" cy="52322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Optima"/>
                <a:cs typeface="Optima"/>
              </a:rPr>
              <a:t>CC/CM</a:t>
            </a:r>
          </a:p>
        </p:txBody>
      </p:sp>
      <p:sp>
        <p:nvSpPr>
          <p:cNvPr id="16" name="TextBox 15"/>
          <p:cNvSpPr txBox="1"/>
          <p:nvPr/>
        </p:nvSpPr>
        <p:spPr>
          <a:xfrm>
            <a:off x="3665836" y="4717249"/>
            <a:ext cx="1441755" cy="52322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Optima"/>
                <a:cs typeface="Optima"/>
              </a:rPr>
              <a:t>CC/CM</a:t>
            </a:r>
          </a:p>
        </p:txBody>
      </p:sp>
      <p:sp>
        <p:nvSpPr>
          <p:cNvPr id="17" name="TextBox 16"/>
          <p:cNvSpPr txBox="1"/>
          <p:nvPr/>
        </p:nvSpPr>
        <p:spPr>
          <a:xfrm>
            <a:off x="909681" y="5857072"/>
            <a:ext cx="777518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Optima"/>
                <a:cs typeface="Optima"/>
              </a:rPr>
              <a:t>B     a     r     a     n     g     a     y    s</a:t>
            </a:r>
          </a:p>
        </p:txBody>
      </p:sp>
      <p:cxnSp>
        <p:nvCxnSpPr>
          <p:cNvPr id="19" name="Straight Connector 18"/>
          <p:cNvCxnSpPr/>
          <p:nvPr/>
        </p:nvCxnSpPr>
        <p:spPr>
          <a:xfrm>
            <a:off x="4387576" y="2084879"/>
            <a:ext cx="0" cy="24902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78445" y="2333908"/>
            <a:ext cx="6085546" cy="0"/>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963991" y="2333908"/>
            <a:ext cx="0" cy="2383341"/>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127464" y="2333908"/>
            <a:ext cx="0" cy="2383341"/>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368818" y="2333908"/>
            <a:ext cx="13017" cy="1235598"/>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10" idx="0"/>
          </p:cNvCxnSpPr>
          <p:nvPr/>
        </p:nvCxnSpPr>
        <p:spPr>
          <a:xfrm>
            <a:off x="1865717" y="2359457"/>
            <a:ext cx="12728" cy="180385"/>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593936" y="3220798"/>
            <a:ext cx="11005" cy="348708"/>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5" idx="0"/>
          </p:cNvCxnSpPr>
          <p:nvPr/>
        </p:nvCxnSpPr>
        <p:spPr>
          <a:xfrm flipH="1">
            <a:off x="2612344" y="4105131"/>
            <a:ext cx="4437" cy="617799"/>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4394980" y="4099450"/>
            <a:ext cx="4437" cy="617799"/>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609085" y="5216971"/>
            <a:ext cx="4437" cy="617799"/>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7959554" y="5240469"/>
            <a:ext cx="4437" cy="617799"/>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5914992" y="5212871"/>
            <a:ext cx="4437" cy="617799"/>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377815" y="5216971"/>
            <a:ext cx="4437" cy="617799"/>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143201" y="4092726"/>
            <a:ext cx="0" cy="624523"/>
          </a:xfrm>
          <a:prstGeom prst="line">
            <a:avLst/>
          </a:prstGeom>
          <a:ln w="57150" cmpd="sng">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94410" y="4092726"/>
            <a:ext cx="0" cy="624523"/>
          </a:xfrm>
          <a:prstGeom prst="line">
            <a:avLst/>
          </a:prstGeom>
          <a:ln w="57150" cmpd="sng">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376002" y="5240469"/>
            <a:ext cx="0" cy="590201"/>
          </a:xfrm>
          <a:prstGeom prst="line">
            <a:avLst/>
          </a:prstGeom>
          <a:ln w="57150" cmpd="sng">
            <a:solidFill>
              <a:srgbClr val="3366FF"/>
            </a:solidFill>
            <a:prstDash val="sys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143201" y="5233745"/>
            <a:ext cx="0" cy="590201"/>
          </a:xfrm>
          <a:prstGeom prst="line">
            <a:avLst/>
          </a:prstGeom>
          <a:ln w="57150" cmpd="sng">
            <a:solidFill>
              <a:srgbClr val="3366FF"/>
            </a:solidFill>
            <a:prstDash val="sysDash"/>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2834701" y="5223308"/>
            <a:ext cx="4437" cy="617799"/>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8137699" y="5233745"/>
            <a:ext cx="4437" cy="617799"/>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6127464" y="5234319"/>
            <a:ext cx="4437" cy="617799"/>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4604035" y="5234319"/>
            <a:ext cx="4437" cy="617799"/>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173514" y="3397296"/>
            <a:ext cx="14935" cy="176499"/>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161457" y="4092726"/>
            <a:ext cx="17168" cy="624523"/>
          </a:xfrm>
          <a:prstGeom prst="line">
            <a:avLst/>
          </a:prstGeom>
          <a:ln w="57150" cmpd="sng">
            <a:solidFill>
              <a:srgbClr val="FF6600"/>
            </a:solidFill>
            <a:prstDash val="sys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143049" y="5216971"/>
            <a:ext cx="8584" cy="606975"/>
          </a:xfrm>
          <a:prstGeom prst="line">
            <a:avLst/>
          </a:prstGeom>
          <a:ln w="57150" cmpd="sng">
            <a:solidFill>
              <a:srgbClr val="FF6600"/>
            </a:solidFill>
            <a:prstDash val="sysDash"/>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654362" y="2029117"/>
            <a:ext cx="858189" cy="0"/>
          </a:xfrm>
          <a:prstGeom prst="line">
            <a:avLst/>
          </a:prstGeom>
          <a:ln w="571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613960" y="1627456"/>
            <a:ext cx="1355938" cy="646331"/>
          </a:xfrm>
          <a:prstGeom prst="rect">
            <a:avLst/>
          </a:prstGeom>
          <a:noFill/>
        </p:spPr>
        <p:txBody>
          <a:bodyPr wrap="square" rtlCol="0">
            <a:spAutoFit/>
          </a:bodyPr>
          <a:lstStyle/>
          <a:p>
            <a:r>
              <a:rPr lang="en-US" dirty="0">
                <a:latin typeface="Optima"/>
                <a:cs typeface="Optima"/>
              </a:rPr>
              <a:t>Indirect Supervision</a:t>
            </a:r>
          </a:p>
        </p:txBody>
      </p:sp>
      <p:cxnSp>
        <p:nvCxnSpPr>
          <p:cNvPr id="71" name="Straight Connector 70"/>
          <p:cNvCxnSpPr/>
          <p:nvPr/>
        </p:nvCxnSpPr>
        <p:spPr>
          <a:xfrm>
            <a:off x="1449350" y="2006257"/>
            <a:ext cx="8581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0073" y="1683092"/>
            <a:ext cx="1355938" cy="646331"/>
          </a:xfrm>
          <a:prstGeom prst="rect">
            <a:avLst/>
          </a:prstGeom>
          <a:noFill/>
        </p:spPr>
        <p:txBody>
          <a:bodyPr wrap="square" rtlCol="0">
            <a:spAutoFit/>
          </a:bodyPr>
          <a:lstStyle/>
          <a:p>
            <a:pPr algn="r"/>
            <a:r>
              <a:rPr lang="en-US" dirty="0">
                <a:latin typeface="Optima"/>
                <a:cs typeface="Optima"/>
              </a:rPr>
              <a:t>Direct Supervision</a:t>
            </a:r>
          </a:p>
        </p:txBody>
      </p:sp>
      <p:sp>
        <p:nvSpPr>
          <p:cNvPr id="47" name="TextBox 46"/>
          <p:cNvSpPr txBox="1"/>
          <p:nvPr/>
        </p:nvSpPr>
        <p:spPr>
          <a:xfrm>
            <a:off x="834087" y="4722930"/>
            <a:ext cx="839382" cy="52322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Optima"/>
                <a:cs typeface="Optima"/>
              </a:rPr>
              <a:t>IC</a:t>
            </a:r>
          </a:p>
        </p:txBody>
      </p:sp>
      <p:cxnSp>
        <p:nvCxnSpPr>
          <p:cNvPr id="49" name="Straight Connector 48"/>
          <p:cNvCxnSpPr/>
          <p:nvPr/>
        </p:nvCxnSpPr>
        <p:spPr>
          <a:xfrm flipH="1">
            <a:off x="1478209" y="5246150"/>
            <a:ext cx="4437" cy="617799"/>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1288874" y="5246150"/>
            <a:ext cx="4437" cy="617799"/>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054007" y="3397296"/>
            <a:ext cx="0" cy="1319953"/>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054007" y="5256974"/>
            <a:ext cx="8584" cy="606975"/>
          </a:xfrm>
          <a:prstGeom prst="line">
            <a:avLst/>
          </a:prstGeom>
          <a:ln w="57150" cmpd="sng">
            <a:solidFill>
              <a:srgbClr val="FF6600"/>
            </a:solidFill>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288874" y="3220798"/>
            <a:ext cx="22005" cy="1489727"/>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676551" y="3063062"/>
            <a:ext cx="0" cy="352997"/>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1054008" y="3397296"/>
            <a:ext cx="1134441" cy="18763"/>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288874" y="3220798"/>
            <a:ext cx="1305062" cy="0"/>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1900738" y="3063062"/>
            <a:ext cx="1" cy="157736"/>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pic>
        <p:nvPicPr>
          <p:cNvPr id="53" name="Picture 52">
            <a:extLst>
              <a:ext uri="{FF2B5EF4-FFF2-40B4-BE49-F238E27FC236}">
                <a16:creationId xmlns:a16="http://schemas.microsoft.com/office/drawing/2014/main" id="{17FF56A9-26B2-2A47-B1E3-7B34E2D736B6}"/>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120707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Tahoma"/>
              </a:rPr>
              <a:t>Flow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5969147"/>
              </p:ext>
            </p:extLst>
          </p:nvPr>
        </p:nvGraphicFramePr>
        <p:xfrm>
          <a:off x="227939" y="1600200"/>
          <a:ext cx="862910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2</a:t>
            </a:fld>
            <a:endParaRPr lang="en-US"/>
          </a:p>
        </p:txBody>
      </p:sp>
      <p:pic>
        <p:nvPicPr>
          <p:cNvPr id="7" name="Picture 6">
            <a:extLst>
              <a:ext uri="{FF2B5EF4-FFF2-40B4-BE49-F238E27FC236}">
                <a16:creationId xmlns:a16="http://schemas.microsoft.com/office/drawing/2014/main" id="{CFDC4B55-A7F1-124D-9D4C-F138DA19BEEA}"/>
              </a:ext>
            </a:extLst>
          </p:cNvPr>
          <p:cNvPicPr>
            <a:picLocks noChangeAspect="1"/>
          </p:cNvPicPr>
          <p:nvPr/>
        </p:nvPicPr>
        <p:blipFill>
          <a:blip r:embed="rId7"/>
          <a:stretch>
            <a:fillRect/>
          </a:stretch>
        </p:blipFill>
        <p:spPr>
          <a:xfrm>
            <a:off x="8001000" y="0"/>
            <a:ext cx="1143000" cy="1143000"/>
          </a:xfrm>
          <a:prstGeom prst="rect">
            <a:avLst/>
          </a:prstGeom>
        </p:spPr>
      </p:pic>
    </p:spTree>
    <p:extLst>
      <p:ext uri="{BB962C8B-B14F-4D97-AF65-F5344CB8AC3E}">
        <p14:creationId xmlns:p14="http://schemas.microsoft.com/office/powerpoint/2010/main" val="1544831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ea typeface="ＭＳ Ｐゴシック" charset="0"/>
                <a:cs typeface="Tahoma"/>
              </a:rPr>
              <a:t>2. </a:t>
            </a:r>
            <a:r>
              <a:rPr lang="en-US" b="1" dirty="0">
                <a:ea typeface="ＭＳ Ｐゴシック" charset="0"/>
                <a:cs typeface="Tahoma"/>
              </a:rPr>
              <a:t>Local Autonomy</a:t>
            </a:r>
          </a:p>
        </p:txBody>
      </p:sp>
      <p:sp>
        <p:nvSpPr>
          <p:cNvPr id="27652" name="Rectangle 4"/>
          <p:cNvSpPr>
            <a:spLocks noGrp="1" noChangeArrowheads="1"/>
          </p:cNvSpPr>
          <p:nvPr>
            <p:ph type="body" sz="half" idx="1"/>
          </p:nvPr>
        </p:nvSpPr>
        <p:spPr>
          <a:xfrm>
            <a:off x="257457" y="1280349"/>
            <a:ext cx="4599891" cy="5441126"/>
          </a:xfrm>
        </p:spPr>
        <p:txBody>
          <a:bodyPr>
            <a:normAutofit fontScale="92500"/>
          </a:bodyPr>
          <a:lstStyle/>
          <a:p>
            <a:pPr eaLnBrk="1" hangingPunct="1">
              <a:lnSpc>
                <a:spcPct val="80000"/>
              </a:lnSpc>
              <a:buFont typeface="Wingdings" charset="0"/>
              <a:buNone/>
            </a:pPr>
            <a:r>
              <a:rPr lang="en-US" b="1" i="1" dirty="0">
                <a:latin typeface="+mj-lt"/>
                <a:ea typeface="ＭＳ Ｐゴシック" charset="0"/>
                <a:cs typeface="Tahoma"/>
              </a:rPr>
              <a:t>Supervision</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Overseeing</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Ensure that supervised unit follows law/ rules</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Allows interference if supervised unit acted contrary to law</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Over actor (discipline) and act (declare illegal)</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There must be a law, otherwise, control/ undue delegation/ violate local autonomy (Yes - DOJ, DBM; None - OP, DILG, DENR)</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Only involves questions of law (i.e., declare act legal or illegal/ ultra vires), not wisdom/ questions of fact; cannot declare acts against general welfare, excessive, confiscatory</a:t>
            </a:r>
          </a:p>
        </p:txBody>
      </p:sp>
      <p:sp>
        <p:nvSpPr>
          <p:cNvPr id="27653" name="Rectangle 5"/>
          <p:cNvSpPr>
            <a:spLocks noGrp="1" noChangeArrowheads="1"/>
          </p:cNvSpPr>
          <p:nvPr>
            <p:ph type="body" sz="half" idx="2"/>
          </p:nvPr>
        </p:nvSpPr>
        <p:spPr>
          <a:xfrm>
            <a:off x="5080477" y="1290778"/>
            <a:ext cx="3776029" cy="5065572"/>
          </a:xfrm>
        </p:spPr>
        <p:txBody>
          <a:bodyPr>
            <a:normAutofit fontScale="92500"/>
          </a:bodyPr>
          <a:lstStyle/>
          <a:p>
            <a:pPr eaLnBrk="1" hangingPunct="1">
              <a:lnSpc>
                <a:spcPct val="80000"/>
              </a:lnSpc>
              <a:buFont typeface="Wingdings" charset="0"/>
              <a:buNone/>
            </a:pPr>
            <a:r>
              <a:rPr lang="en-US" b="1" i="1" dirty="0">
                <a:latin typeface="+mj-lt"/>
                <a:ea typeface="ＭＳ Ｐゴシック" charset="0"/>
                <a:cs typeface="Tahoma"/>
              </a:rPr>
              <a:t>Control</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Lays down rules in doing of an act</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Impose limitations when there is none imposed by law</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Preempts action/ discretion</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Decide for subordinate</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Substitute/ change decision</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Alter wisdom, law-conforming judgment or exercise of discretion</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Discretion to order act undone or re-done</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Prescribe manner by which act is done</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20</a:t>
            </a:fld>
            <a:endParaRPr lang="en-US"/>
          </a:p>
        </p:txBody>
      </p:sp>
      <p:pic>
        <p:nvPicPr>
          <p:cNvPr id="7" name="Picture 6">
            <a:extLst>
              <a:ext uri="{FF2B5EF4-FFF2-40B4-BE49-F238E27FC236}">
                <a16:creationId xmlns:a16="http://schemas.microsoft.com/office/drawing/2014/main" id="{D21334CD-03F2-D94C-A211-6F660A257B48}"/>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300770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ea typeface="ＭＳ Ｐゴシック" charset="0"/>
                <a:cs typeface="Tahoma"/>
              </a:rPr>
              <a:t>2. </a:t>
            </a:r>
            <a:r>
              <a:rPr lang="en-US" b="1" dirty="0">
                <a:ea typeface="ＭＳ Ｐゴシック" charset="0"/>
                <a:cs typeface="Tahoma"/>
              </a:rPr>
              <a:t>Local Autonomy</a:t>
            </a:r>
          </a:p>
        </p:txBody>
      </p:sp>
      <p:sp>
        <p:nvSpPr>
          <p:cNvPr id="15364" name="Rectangle 4"/>
          <p:cNvSpPr>
            <a:spLocks noGrp="1" noChangeArrowheads="1"/>
          </p:cNvSpPr>
          <p:nvPr>
            <p:ph type="body" sz="half" idx="1"/>
          </p:nvPr>
        </p:nvSpPr>
        <p:spPr>
          <a:xfrm>
            <a:off x="266305" y="1326359"/>
            <a:ext cx="4229495" cy="5395116"/>
          </a:xfrm>
        </p:spPr>
        <p:txBody>
          <a:bodyPr>
            <a:normAutofit fontScale="85000" lnSpcReduction="10000"/>
          </a:bodyPr>
          <a:lstStyle/>
          <a:p>
            <a:pPr eaLnBrk="1" hangingPunct="1">
              <a:lnSpc>
                <a:spcPct val="90000"/>
              </a:lnSpc>
              <a:buFont typeface="Wingdings" charset="0"/>
              <a:buNone/>
            </a:pPr>
            <a:r>
              <a:rPr lang="en-US" b="1" i="1" dirty="0">
                <a:latin typeface="+mj-lt"/>
                <a:ea typeface="ＭＳ Ｐゴシック" charset="0"/>
                <a:cs typeface="Tahoma"/>
              </a:rPr>
              <a:t>Executive Supervision</a:t>
            </a:r>
          </a:p>
          <a:p>
            <a:pPr marL="514350" indent="-514350" eaLnBrk="1" hangingPunct="1">
              <a:lnSpc>
                <a:spcPct val="90000"/>
              </a:lnSpc>
              <a:buFont typeface="+mj-lt"/>
              <a:buAutoNum type="arabicPeriod"/>
            </a:pPr>
            <a:r>
              <a:rPr lang="en-US" sz="2600" dirty="0">
                <a:latin typeface="+mj-lt"/>
                <a:ea typeface="ＭＳ Ｐゴシック" charset="0"/>
                <a:cs typeface="Tahoma"/>
              </a:rPr>
              <a:t>Review of Executive Orders and Ordinances (i.e., can declare illegal)</a:t>
            </a:r>
          </a:p>
          <a:p>
            <a:pPr marL="514350" indent="-514350" eaLnBrk="1" hangingPunct="1">
              <a:lnSpc>
                <a:spcPct val="90000"/>
              </a:lnSpc>
              <a:buFont typeface="+mj-lt"/>
              <a:buAutoNum type="arabicPeriod"/>
            </a:pPr>
            <a:r>
              <a:rPr lang="en-US" sz="2600" dirty="0">
                <a:latin typeface="+mj-lt"/>
                <a:ea typeface="ＭＳ Ｐゴシック" charset="0"/>
                <a:cs typeface="Tahoma"/>
              </a:rPr>
              <a:t>Disciplinary Action</a:t>
            </a:r>
          </a:p>
          <a:p>
            <a:pPr marL="514350" indent="-514350" eaLnBrk="1" hangingPunct="1">
              <a:lnSpc>
                <a:spcPct val="90000"/>
              </a:lnSpc>
              <a:buFont typeface="+mj-lt"/>
              <a:buAutoNum type="arabicPeriod"/>
            </a:pPr>
            <a:r>
              <a:rPr lang="en-US" sz="2600" dirty="0">
                <a:latin typeface="+mj-lt"/>
                <a:ea typeface="ＭＳ Ｐゴシック" charset="0"/>
                <a:cs typeface="Tahoma"/>
              </a:rPr>
              <a:t>Preventive Suspension</a:t>
            </a:r>
          </a:p>
          <a:p>
            <a:pPr marL="514350" indent="-514350" eaLnBrk="1" hangingPunct="1">
              <a:lnSpc>
                <a:spcPct val="90000"/>
              </a:lnSpc>
              <a:buFont typeface="+mj-lt"/>
              <a:buAutoNum type="arabicPeriod"/>
            </a:pPr>
            <a:r>
              <a:rPr lang="en-US" sz="2600" dirty="0">
                <a:latin typeface="+mj-lt"/>
                <a:ea typeface="ＭＳ Ｐゴシック" charset="0"/>
                <a:cs typeface="Tahoma"/>
              </a:rPr>
              <a:t>Integration of Plans/ Zoning</a:t>
            </a:r>
          </a:p>
          <a:p>
            <a:pPr marL="514350" indent="-514350" eaLnBrk="1" hangingPunct="1">
              <a:lnSpc>
                <a:spcPct val="90000"/>
              </a:lnSpc>
              <a:buFont typeface="+mj-lt"/>
              <a:buAutoNum type="arabicPeriod"/>
            </a:pPr>
            <a:r>
              <a:rPr lang="en-US" sz="2600" dirty="0">
                <a:latin typeface="+mj-lt"/>
                <a:ea typeface="ＭＳ Ｐゴシック" charset="0"/>
                <a:cs typeface="Tahoma"/>
              </a:rPr>
              <a:t>Boundary Disputes </a:t>
            </a:r>
            <a:r>
              <a:rPr lang="en-US" sz="2600" dirty="0">
                <a:solidFill>
                  <a:srgbClr val="FF0000"/>
                </a:solidFill>
                <a:latin typeface="+mj-lt"/>
                <a:ea typeface="ＭＳ Ｐゴシック" charset="0"/>
                <a:cs typeface="Tahoma"/>
              </a:rPr>
              <a:t>(city or municipality, not RTC at 1</a:t>
            </a:r>
            <a:r>
              <a:rPr lang="en-US" sz="2600" baseline="30000" dirty="0">
                <a:solidFill>
                  <a:srgbClr val="FF0000"/>
                </a:solidFill>
                <a:latin typeface="+mj-lt"/>
                <a:ea typeface="ＭＳ Ｐゴシック" charset="0"/>
                <a:cs typeface="Tahoma"/>
              </a:rPr>
              <a:t>st</a:t>
            </a:r>
            <a:r>
              <a:rPr lang="en-US" sz="2600" dirty="0">
                <a:solidFill>
                  <a:srgbClr val="FF0000"/>
                </a:solidFill>
                <a:latin typeface="+mj-lt"/>
                <a:ea typeface="ＭＳ Ｐゴシック" charset="0"/>
                <a:cs typeface="Tahoma"/>
              </a:rPr>
              <a:t> instance, over inter-barangay disputes, appeal to RTC; </a:t>
            </a:r>
            <a:r>
              <a:rPr lang="en-US" sz="2600" dirty="0">
                <a:solidFill>
                  <a:schemeClr val="accent2"/>
                </a:solidFill>
                <a:latin typeface="+mj-lt"/>
                <a:ea typeface="ＭＳ Ｐゴシック" charset="0"/>
                <a:cs typeface="Tahoma"/>
              </a:rPr>
              <a:t>consider interpretation of population and maps</a:t>
            </a:r>
            <a:r>
              <a:rPr lang="en-US" sz="2600" dirty="0">
                <a:solidFill>
                  <a:srgbClr val="FF0000"/>
                </a:solidFill>
                <a:latin typeface="+mj-lt"/>
                <a:ea typeface="ＭＳ Ｐゴシック" charset="0"/>
                <a:cs typeface="Tahoma"/>
              </a:rPr>
              <a:t>)</a:t>
            </a:r>
          </a:p>
          <a:p>
            <a:pPr marL="514350" indent="-514350" eaLnBrk="1" hangingPunct="1">
              <a:lnSpc>
                <a:spcPct val="90000"/>
              </a:lnSpc>
              <a:buFont typeface="+mj-lt"/>
              <a:buAutoNum type="arabicPeriod"/>
            </a:pPr>
            <a:r>
              <a:rPr lang="en-US" sz="2600" dirty="0">
                <a:latin typeface="+mj-lt"/>
                <a:ea typeface="ＭＳ Ｐゴシック" charset="0"/>
                <a:cs typeface="Tahoma"/>
              </a:rPr>
              <a:t>Approves Leaves/ Resignation</a:t>
            </a:r>
          </a:p>
          <a:p>
            <a:pPr marL="514350" indent="-514350" eaLnBrk="1" hangingPunct="1">
              <a:lnSpc>
                <a:spcPct val="90000"/>
              </a:lnSpc>
              <a:buFont typeface="+mj-lt"/>
              <a:buAutoNum type="arabicPeriod"/>
            </a:pPr>
            <a:r>
              <a:rPr lang="en-US" sz="2600" dirty="0">
                <a:latin typeface="+mj-lt"/>
                <a:ea typeface="ＭＳ Ｐゴシック" charset="0"/>
                <a:cs typeface="Tahoma"/>
              </a:rPr>
              <a:t>Fills up vacancies in council</a:t>
            </a:r>
          </a:p>
          <a:p>
            <a:pPr marL="514350" indent="-514350" eaLnBrk="1" hangingPunct="1">
              <a:lnSpc>
                <a:spcPct val="90000"/>
              </a:lnSpc>
              <a:buFont typeface="+mj-lt"/>
              <a:buAutoNum type="arabicPeriod"/>
            </a:pPr>
            <a:r>
              <a:rPr lang="en-US" sz="2600" dirty="0">
                <a:latin typeface="+mj-lt"/>
                <a:ea typeface="ＭＳ Ｐゴシック" charset="0"/>
                <a:cs typeface="Tahoma"/>
              </a:rPr>
              <a:t>Augmentation of Basic Services</a:t>
            </a:r>
          </a:p>
        </p:txBody>
      </p:sp>
      <p:sp>
        <p:nvSpPr>
          <p:cNvPr id="15365" name="Rectangle 5"/>
          <p:cNvSpPr>
            <a:spLocks noGrp="1" noChangeArrowheads="1"/>
          </p:cNvSpPr>
          <p:nvPr>
            <p:ph type="body" sz="half" idx="2"/>
          </p:nvPr>
        </p:nvSpPr>
        <p:spPr>
          <a:xfrm>
            <a:off x="4342825" y="1326359"/>
            <a:ext cx="4596618" cy="5218956"/>
          </a:xfrm>
        </p:spPr>
        <p:txBody>
          <a:bodyPr>
            <a:normAutofit fontScale="85000" lnSpcReduction="20000"/>
          </a:bodyPr>
          <a:lstStyle/>
          <a:p>
            <a:pPr eaLnBrk="1" hangingPunct="1">
              <a:lnSpc>
                <a:spcPct val="90000"/>
              </a:lnSpc>
              <a:buFont typeface="Wingdings" charset="0"/>
              <a:buNone/>
            </a:pPr>
            <a:r>
              <a:rPr lang="en-US" b="1" i="1" dirty="0">
                <a:latin typeface="+mj-lt"/>
                <a:ea typeface="ＭＳ Ｐゴシック" charset="0"/>
                <a:cs typeface="Tahoma"/>
              </a:rPr>
              <a:t>Legislative Control</a:t>
            </a:r>
          </a:p>
          <a:p>
            <a:pPr marL="514350" indent="-514350" eaLnBrk="1" hangingPunct="1">
              <a:lnSpc>
                <a:spcPct val="90000"/>
              </a:lnSpc>
              <a:buFont typeface="+mj-lt"/>
              <a:buAutoNum type="arabicPeriod"/>
            </a:pPr>
            <a:r>
              <a:rPr lang="en-US" sz="2600" dirty="0">
                <a:latin typeface="+mj-lt"/>
                <a:ea typeface="ＭＳ Ｐゴシック" charset="0"/>
                <a:cs typeface="Tahoma"/>
              </a:rPr>
              <a:t>Structure</a:t>
            </a:r>
          </a:p>
          <a:p>
            <a:pPr marL="514350" indent="-514350" eaLnBrk="1" hangingPunct="1">
              <a:lnSpc>
                <a:spcPct val="90000"/>
              </a:lnSpc>
              <a:buFont typeface="+mj-lt"/>
              <a:buAutoNum type="arabicPeriod"/>
            </a:pPr>
            <a:r>
              <a:rPr lang="en-US" sz="2600" dirty="0">
                <a:latin typeface="+mj-lt"/>
                <a:ea typeface="ＭＳ Ｐゴシック" charset="0"/>
                <a:cs typeface="Tahoma"/>
              </a:rPr>
              <a:t>Elective and Appointive Officials</a:t>
            </a:r>
          </a:p>
          <a:p>
            <a:pPr marL="514350" indent="-514350" eaLnBrk="1" hangingPunct="1">
              <a:lnSpc>
                <a:spcPct val="90000"/>
              </a:lnSpc>
              <a:buFont typeface="+mj-lt"/>
              <a:buAutoNum type="arabicPeriod"/>
            </a:pPr>
            <a:r>
              <a:rPr lang="en-US" sz="2600" dirty="0">
                <a:latin typeface="+mj-lt"/>
                <a:ea typeface="ＭＳ Ｐゴシック" charset="0"/>
                <a:cs typeface="Tahoma"/>
              </a:rPr>
              <a:t>Totality of Powers</a:t>
            </a:r>
          </a:p>
          <a:p>
            <a:pPr marL="514350" indent="-514350" eaLnBrk="1" hangingPunct="1">
              <a:lnSpc>
                <a:spcPct val="90000"/>
              </a:lnSpc>
              <a:buFont typeface="+mj-lt"/>
              <a:buAutoNum type="arabicPeriod"/>
            </a:pPr>
            <a:r>
              <a:rPr lang="en-US" sz="2600" dirty="0">
                <a:latin typeface="+mj-lt"/>
                <a:ea typeface="ＭＳ Ｐゴシック" charset="0"/>
                <a:cs typeface="Tahoma"/>
              </a:rPr>
              <a:t>Qualifications</a:t>
            </a:r>
          </a:p>
          <a:p>
            <a:pPr marL="514350" indent="-514350" eaLnBrk="1" hangingPunct="1">
              <a:lnSpc>
                <a:spcPct val="90000"/>
              </a:lnSpc>
              <a:buFont typeface="+mj-lt"/>
              <a:buAutoNum type="arabicPeriod"/>
            </a:pPr>
            <a:r>
              <a:rPr lang="en-US" sz="2600" dirty="0">
                <a:latin typeface="+mj-lt"/>
                <a:ea typeface="ＭＳ Ｐゴシック" charset="0"/>
                <a:cs typeface="Tahoma"/>
              </a:rPr>
              <a:t>Manner of Selection</a:t>
            </a:r>
          </a:p>
          <a:p>
            <a:pPr marL="514350" indent="-514350" eaLnBrk="1" hangingPunct="1">
              <a:lnSpc>
                <a:spcPct val="90000"/>
              </a:lnSpc>
              <a:buFont typeface="+mj-lt"/>
              <a:buAutoNum type="arabicPeriod"/>
            </a:pPr>
            <a:r>
              <a:rPr lang="en-US" sz="2600" dirty="0">
                <a:latin typeface="+mj-lt"/>
                <a:ea typeface="ＭＳ Ｐゴシック" charset="0"/>
                <a:cs typeface="Tahoma"/>
              </a:rPr>
              <a:t>Taxes</a:t>
            </a:r>
          </a:p>
          <a:p>
            <a:pPr marL="514350" indent="-514350" eaLnBrk="1" hangingPunct="1">
              <a:lnSpc>
                <a:spcPct val="90000"/>
              </a:lnSpc>
              <a:buFont typeface="+mj-lt"/>
              <a:buAutoNum type="arabicPeriod"/>
            </a:pPr>
            <a:r>
              <a:rPr lang="en-US" sz="2600" dirty="0">
                <a:latin typeface="+mj-lt"/>
                <a:ea typeface="ＭＳ Ｐゴシック" charset="0"/>
                <a:cs typeface="Tahoma"/>
              </a:rPr>
              <a:t>Nat’l Tax Allotment/ Nat’l Wealth</a:t>
            </a:r>
          </a:p>
          <a:p>
            <a:pPr marL="514350" indent="-514350" eaLnBrk="1" hangingPunct="1">
              <a:lnSpc>
                <a:spcPct val="90000"/>
              </a:lnSpc>
              <a:buFont typeface="+mj-lt"/>
              <a:buAutoNum type="arabicPeriod"/>
            </a:pPr>
            <a:r>
              <a:rPr lang="en-US" sz="2600" dirty="0">
                <a:latin typeface="+mj-lt"/>
                <a:ea typeface="ＭＳ Ｐゴシック" charset="0"/>
                <a:cs typeface="Tahoma"/>
              </a:rPr>
              <a:t>Creation</a:t>
            </a:r>
          </a:p>
          <a:p>
            <a:pPr marL="514350" indent="-514350" eaLnBrk="1" hangingPunct="1">
              <a:lnSpc>
                <a:spcPct val="90000"/>
              </a:lnSpc>
              <a:buFont typeface="+mj-lt"/>
              <a:buAutoNum type="arabicPeriod"/>
            </a:pPr>
            <a:r>
              <a:rPr lang="en-US" sz="2600" dirty="0">
                <a:latin typeface="+mj-lt"/>
                <a:ea typeface="ＭＳ Ｐゴシック" charset="0"/>
                <a:cs typeface="Tahoma"/>
              </a:rPr>
              <a:t>Public Land, </a:t>
            </a:r>
            <a:r>
              <a:rPr lang="en-US" sz="2600" dirty="0">
                <a:solidFill>
                  <a:srgbClr val="FF0000"/>
                </a:solidFill>
                <a:latin typeface="+mj-lt"/>
                <a:ea typeface="ＭＳ Ｐゴシック" charset="0"/>
                <a:cs typeface="Tahoma"/>
              </a:rPr>
              <a:t>either public or private</a:t>
            </a:r>
            <a:r>
              <a:rPr lang="en-US" sz="2600" dirty="0">
                <a:latin typeface="+mj-lt"/>
                <a:ea typeface="ＭＳ Ｐゴシック" charset="0"/>
                <a:cs typeface="Tahoma"/>
              </a:rPr>
              <a:t> </a:t>
            </a:r>
            <a:r>
              <a:rPr lang="en-US" sz="2600" dirty="0">
                <a:solidFill>
                  <a:srgbClr val="FF0000"/>
                </a:solidFill>
                <a:latin typeface="+mj-lt"/>
                <a:ea typeface="ＭＳ Ｐゴシック" charset="0"/>
                <a:cs typeface="Tahoma"/>
              </a:rPr>
              <a:t>(plaza cannot be converted to a commercial center); owned in its governmental capacity; if no proof that LG corporate funds used; </a:t>
            </a:r>
            <a:r>
              <a:rPr lang="en-US" sz="2600" dirty="0">
                <a:solidFill>
                  <a:schemeClr val="accent2"/>
                </a:solidFill>
                <a:latin typeface="+mj-lt"/>
                <a:ea typeface="ＭＳ Ｐゴシック" charset="0"/>
                <a:cs typeface="Tahoma"/>
              </a:rPr>
              <a:t>alienable and disposable land can be established by any positive act of Government other than a presidential proclamation</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21</a:t>
            </a:fld>
            <a:endParaRPr lang="en-US" dirty="0"/>
          </a:p>
        </p:txBody>
      </p:sp>
      <p:pic>
        <p:nvPicPr>
          <p:cNvPr id="7" name="Picture 6">
            <a:extLst>
              <a:ext uri="{FF2B5EF4-FFF2-40B4-BE49-F238E27FC236}">
                <a16:creationId xmlns:a16="http://schemas.microsoft.com/office/drawing/2014/main" id="{7C160629-D860-F742-8E38-14C6EB670CE3}"/>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682830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8259-2678-8F40-88FF-B0B1B485AD25}"/>
              </a:ext>
            </a:extLst>
          </p:cNvPr>
          <p:cNvSpPr>
            <a:spLocks noGrp="1"/>
          </p:cNvSpPr>
          <p:nvPr>
            <p:ph type="title"/>
          </p:nvPr>
        </p:nvSpPr>
        <p:spPr/>
        <p:txBody>
          <a:bodyPr/>
          <a:lstStyle/>
          <a:p>
            <a:r>
              <a:rPr lang="en-US" b="1" dirty="0"/>
              <a:t>SK Reform Act of 2015 (2022)</a:t>
            </a:r>
          </a:p>
        </p:txBody>
      </p:sp>
      <p:sp>
        <p:nvSpPr>
          <p:cNvPr id="3" name="Content Placeholder 2">
            <a:extLst>
              <a:ext uri="{FF2B5EF4-FFF2-40B4-BE49-F238E27FC236}">
                <a16:creationId xmlns:a16="http://schemas.microsoft.com/office/drawing/2014/main" id="{AA4F9EE8-6B79-C24A-BF3A-743D1B6596BE}"/>
              </a:ext>
            </a:extLst>
          </p:cNvPr>
          <p:cNvSpPr>
            <a:spLocks noGrp="1"/>
          </p:cNvSpPr>
          <p:nvPr>
            <p:ph idx="1"/>
          </p:nvPr>
        </p:nvSpPr>
        <p:spPr>
          <a:xfrm>
            <a:off x="457199" y="1417637"/>
            <a:ext cx="8441473" cy="5362303"/>
          </a:xfrm>
        </p:spPr>
        <p:txBody>
          <a:bodyPr>
            <a:normAutofit fontScale="77500" lnSpcReduction="20000"/>
          </a:bodyPr>
          <a:lstStyle/>
          <a:p>
            <a:pPr marL="0" indent="0">
              <a:buNone/>
            </a:pPr>
            <a:r>
              <a:rPr lang="en-PH" sz="4600" dirty="0"/>
              <a:t>SK:</a:t>
            </a:r>
          </a:p>
          <a:p>
            <a:pPr>
              <a:buFont typeface="Courier New" panose="02070309020205020404" pitchFamily="49" charset="0"/>
              <a:buChar char="o"/>
            </a:pPr>
            <a:r>
              <a:rPr lang="en-PH" dirty="0"/>
              <a:t>SK Officials not related to national and local elective officials</a:t>
            </a:r>
          </a:p>
          <a:p>
            <a:pPr>
              <a:buFont typeface="Courier New" panose="02070309020205020404" pitchFamily="49" charset="0"/>
              <a:buChar char="o"/>
            </a:pPr>
            <a:r>
              <a:rPr lang="en-PH" dirty="0"/>
              <a:t>Develop programs such as student stipends, food, and book and transportation to prevent incidence of out of youth; sports and wellness projects; skills training, summer employment, on-the-job employment, and livelihood assistance; promotion of agriculture, fishery, and forestry enterprises; environment protection; capacity building for grassroots organizations; and program to address “context-specific and intersectional vulnerabilities</a:t>
            </a:r>
          </a:p>
          <a:p>
            <a:pPr>
              <a:buFont typeface="Courier New" panose="02070309020205020404" pitchFamily="49" charset="0"/>
              <a:buChar char="o"/>
            </a:pPr>
            <a:r>
              <a:rPr lang="en-US" dirty="0"/>
              <a:t>Formulate Comprehensive Barangay Youth Development Plan</a:t>
            </a:r>
            <a:endParaRPr lang="en-PH" dirty="0"/>
          </a:p>
          <a:p>
            <a:pPr>
              <a:buFont typeface="Courier New" panose="02070309020205020404" pitchFamily="49" charset="0"/>
              <a:buChar char="o"/>
            </a:pPr>
            <a:r>
              <a:rPr lang="en-PH" dirty="0"/>
              <a:t>Comply with the government’s accounting and auditing rules and regulations set by the DBM and COA</a:t>
            </a:r>
          </a:p>
          <a:p>
            <a:pPr>
              <a:buFont typeface="Courier New" panose="02070309020205020404" pitchFamily="49" charset="0"/>
              <a:buChar char="o"/>
            </a:pPr>
            <a:r>
              <a:rPr lang="en-PH" dirty="0"/>
              <a:t>Adopt internal rules and procedures</a:t>
            </a:r>
          </a:p>
          <a:p>
            <a:pPr>
              <a:buFont typeface="Courier New" panose="02070309020205020404" pitchFamily="49" charset="0"/>
              <a:buChar char="o"/>
            </a:pPr>
            <a:r>
              <a:rPr lang="en-PH" dirty="0"/>
              <a:t>Set the schedule of their regular meetings </a:t>
            </a:r>
            <a:endParaRPr lang="en-US" dirty="0"/>
          </a:p>
        </p:txBody>
      </p:sp>
      <p:pic>
        <p:nvPicPr>
          <p:cNvPr id="4" name="Picture 3">
            <a:extLst>
              <a:ext uri="{FF2B5EF4-FFF2-40B4-BE49-F238E27FC236}">
                <a16:creationId xmlns:a16="http://schemas.microsoft.com/office/drawing/2014/main" id="{D91CE270-18C1-2F45-BB19-C3FBA713960B}"/>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931630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ea typeface="ＭＳ Ｐゴシック" charset="0"/>
                <a:cs typeface="Tahoma"/>
              </a:rPr>
              <a:t>2. </a:t>
            </a:r>
            <a:r>
              <a:rPr lang="en-US" b="1" dirty="0">
                <a:ea typeface="ＭＳ Ｐゴシック" charset="0"/>
                <a:cs typeface="Tahoma"/>
              </a:rPr>
              <a:t>Local Autonomy</a:t>
            </a:r>
          </a:p>
        </p:txBody>
      </p:sp>
      <p:sp>
        <p:nvSpPr>
          <p:cNvPr id="29699" name="Rectangle 3"/>
          <p:cNvSpPr>
            <a:spLocks noGrp="1" noChangeArrowheads="1"/>
          </p:cNvSpPr>
          <p:nvPr>
            <p:ph type="body" idx="1"/>
          </p:nvPr>
        </p:nvSpPr>
        <p:spPr>
          <a:xfrm>
            <a:off x="457200" y="1315093"/>
            <a:ext cx="8433846" cy="5406382"/>
          </a:xfrm>
        </p:spPr>
        <p:txBody>
          <a:bodyPr>
            <a:normAutofit/>
          </a:bodyPr>
          <a:lstStyle/>
          <a:p>
            <a:pPr eaLnBrk="1" hangingPunct="1">
              <a:lnSpc>
                <a:spcPct val="80000"/>
              </a:lnSpc>
              <a:buFont typeface="Courier New" panose="02070309020205020404" pitchFamily="49" charset="0"/>
              <a:buChar char="o"/>
            </a:pPr>
            <a:r>
              <a:rPr lang="ja-JP" altLang="en-US" sz="2600" dirty="0">
                <a:latin typeface="+mj-lt"/>
                <a:ea typeface="ＭＳ Ｐゴシック" charset="0"/>
                <a:cs typeface="Tahoma"/>
              </a:rPr>
              <a:t>“</a:t>
            </a:r>
            <a:r>
              <a:rPr lang="en-US" sz="2600" dirty="0">
                <a:latin typeface="+mj-lt"/>
                <a:ea typeface="ＭＳ Ｐゴシック" charset="0"/>
                <a:cs typeface="Tahoma"/>
              </a:rPr>
              <a:t>Paradoxically, local governments are still subject to regulation, however limited, for the purpose of enhancing </a:t>
            </a:r>
            <a:r>
              <a:rPr lang="en-US" sz="2600" b="1" dirty="0">
                <a:latin typeface="+mj-lt"/>
                <a:ea typeface="ＭＳ Ｐゴシック" charset="0"/>
                <a:cs typeface="Tahoma"/>
              </a:rPr>
              <a:t>self-government</a:t>
            </a:r>
            <a:r>
              <a:rPr lang="en-US" sz="2600" dirty="0">
                <a:latin typeface="+mj-lt"/>
                <a:ea typeface="ＭＳ Ｐゴシック" charset="0"/>
                <a:cs typeface="Tahoma"/>
              </a:rPr>
              <a:t>.</a:t>
            </a:r>
            <a:r>
              <a:rPr lang="ja-JP" altLang="en-US" sz="2600" dirty="0">
                <a:latin typeface="+mj-lt"/>
                <a:ea typeface="ＭＳ Ｐゴシック" charset="0"/>
                <a:cs typeface="Tahoma"/>
              </a:rPr>
              <a:t>”</a:t>
            </a:r>
            <a:r>
              <a:rPr lang="en-US" sz="2600" dirty="0">
                <a:latin typeface="+mj-lt"/>
                <a:ea typeface="ＭＳ Ｐゴシック" charset="0"/>
                <a:cs typeface="Tahoma"/>
              </a:rPr>
              <a:t> </a:t>
            </a:r>
          </a:p>
          <a:p>
            <a:pPr eaLnBrk="1" hangingPunct="1">
              <a:lnSpc>
                <a:spcPct val="80000"/>
              </a:lnSpc>
              <a:buFont typeface="Courier New" panose="02070309020205020404" pitchFamily="49" charset="0"/>
              <a:buChar char="o"/>
            </a:pPr>
            <a:r>
              <a:rPr lang="en-US" sz="2600" dirty="0">
                <a:latin typeface="+mj-lt"/>
                <a:ea typeface="ＭＳ Ｐゴシック" charset="0"/>
                <a:cs typeface="Tahoma"/>
              </a:rPr>
              <a:t>National concern </a:t>
            </a:r>
            <a:r>
              <a:rPr lang="ja-JP" altLang="en-US" sz="2600" dirty="0">
                <a:latin typeface="+mj-lt"/>
                <a:ea typeface="ＭＳ Ｐゴシック" charset="0"/>
                <a:cs typeface="Tahoma"/>
              </a:rPr>
              <a:t>“</a:t>
            </a:r>
            <a:r>
              <a:rPr lang="en-US" sz="2600" dirty="0">
                <a:latin typeface="+mj-lt"/>
                <a:ea typeface="ＭＳ Ｐゴシック" charset="0"/>
                <a:cs typeface="Tahoma"/>
              </a:rPr>
              <a:t>cannot be subjected to </a:t>
            </a:r>
            <a:r>
              <a:rPr lang="en-US" sz="2600" b="1" dirty="0">
                <a:latin typeface="+mj-lt"/>
                <a:ea typeface="ＭＳ Ｐゴシック" charset="0"/>
                <a:cs typeface="Tahoma"/>
              </a:rPr>
              <a:t>fragmented concepts</a:t>
            </a:r>
            <a:r>
              <a:rPr lang="en-US" sz="2600" dirty="0">
                <a:latin typeface="+mj-lt"/>
                <a:ea typeface="ＭＳ Ｐゴシック" charset="0"/>
                <a:cs typeface="Tahoma"/>
              </a:rPr>
              <a:t> of management policies where xxx local government units exercise exclusive dominion over specific portions xxx</a:t>
            </a:r>
            <a:r>
              <a:rPr lang="ja-JP" altLang="en-US" sz="2600" dirty="0">
                <a:latin typeface="+mj-lt"/>
                <a:ea typeface="ＭＳ Ｐゴシック" charset="0"/>
                <a:cs typeface="Tahoma"/>
              </a:rPr>
              <a:t>”</a:t>
            </a:r>
            <a:r>
              <a:rPr lang="en-US" sz="2600" dirty="0">
                <a:latin typeface="+mj-lt"/>
                <a:ea typeface="ＭＳ Ｐゴシック" charset="0"/>
                <a:cs typeface="Tahoma"/>
              </a:rPr>
              <a:t> (National Dimension Rule; Integration/ Centralization) </a:t>
            </a:r>
          </a:p>
          <a:p>
            <a:pPr eaLnBrk="1" hangingPunct="1">
              <a:lnSpc>
                <a:spcPct val="80000"/>
              </a:lnSpc>
              <a:buFont typeface="Courier New" panose="02070309020205020404" pitchFamily="49" charset="0"/>
              <a:buChar char="o"/>
            </a:pPr>
            <a:r>
              <a:rPr lang="ja-JP" altLang="en-US" sz="2600" dirty="0">
                <a:latin typeface="+mj-lt"/>
                <a:ea typeface="ＭＳ Ｐゴシック" charset="0"/>
                <a:cs typeface="Tahoma"/>
              </a:rPr>
              <a:t>“</a:t>
            </a:r>
            <a:r>
              <a:rPr lang="en-US" sz="2600" dirty="0">
                <a:latin typeface="+mj-lt"/>
                <a:ea typeface="ＭＳ Ｐゴシック" charset="0"/>
                <a:cs typeface="Tahoma"/>
              </a:rPr>
              <a:t>The Local Government Code xxx directs executive officials and employees of the municipality to </a:t>
            </a:r>
            <a:r>
              <a:rPr lang="en-US" sz="2600" b="1" dirty="0">
                <a:latin typeface="+mj-lt"/>
                <a:ea typeface="ＭＳ Ｐゴシック" charset="0"/>
                <a:cs typeface="Tahoma"/>
              </a:rPr>
              <a:t>faithfully discharge</a:t>
            </a:r>
            <a:r>
              <a:rPr lang="en-US" sz="2600" dirty="0">
                <a:latin typeface="+mj-lt"/>
                <a:ea typeface="ＭＳ Ｐゴシック" charset="0"/>
                <a:cs typeface="Tahoma"/>
              </a:rPr>
              <a:t> their duties and functions as provided by law.</a:t>
            </a:r>
            <a:r>
              <a:rPr lang="ja-JP" altLang="en-US" sz="2600" dirty="0">
                <a:latin typeface="+mj-lt"/>
                <a:ea typeface="ＭＳ Ｐゴシック" charset="0"/>
                <a:cs typeface="Tahoma"/>
              </a:rPr>
              <a:t>”</a:t>
            </a:r>
            <a:r>
              <a:rPr lang="en-US" sz="2600" dirty="0">
                <a:latin typeface="+mj-lt"/>
                <a:ea typeface="ＭＳ Ｐゴシック" charset="0"/>
                <a:cs typeface="Tahoma"/>
              </a:rPr>
              <a:t> </a:t>
            </a:r>
          </a:p>
          <a:p>
            <a:pPr eaLnBrk="1" hangingPunct="1">
              <a:lnSpc>
                <a:spcPct val="80000"/>
              </a:lnSpc>
              <a:buFont typeface="Courier New" panose="02070309020205020404" pitchFamily="49" charset="0"/>
              <a:buChar char="o"/>
            </a:pPr>
            <a:r>
              <a:rPr lang="en-US" sz="2600" dirty="0">
                <a:solidFill>
                  <a:srgbClr val="FF0000"/>
                </a:solidFill>
                <a:latin typeface="+mj-lt"/>
                <a:ea typeface="ＭＳ Ｐゴシック" charset="0"/>
                <a:cs typeface="Tahoma"/>
              </a:rPr>
              <a:t>Grants LGUs power to reorganize and streamline bureaucracy, adopt organization development program</a:t>
            </a:r>
          </a:p>
          <a:p>
            <a:pPr eaLnBrk="1" hangingPunct="1">
              <a:lnSpc>
                <a:spcPct val="80000"/>
              </a:lnSpc>
              <a:buFont typeface="Courier New" panose="02070309020205020404" pitchFamily="49" charset="0"/>
              <a:buChar char="o"/>
            </a:pPr>
            <a:r>
              <a:rPr lang="en-US" sz="2600" dirty="0">
                <a:solidFill>
                  <a:srgbClr val="FF0000"/>
                </a:solidFill>
                <a:latin typeface="+mj-lt"/>
                <a:ea typeface="ＭＳ Ｐゴシック" charset="0"/>
                <a:cs typeface="Tahoma"/>
              </a:rPr>
              <a:t>LGU no power over program funded under GAA even if it involves delivery of basic services in LGU</a:t>
            </a:r>
            <a:endParaRPr lang="en-US" sz="2400" dirty="0">
              <a:solidFill>
                <a:srgbClr val="FF0000"/>
              </a:solidFill>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23</a:t>
            </a:fld>
            <a:endParaRPr lang="en-US"/>
          </a:p>
        </p:txBody>
      </p:sp>
      <p:pic>
        <p:nvPicPr>
          <p:cNvPr id="6" name="Picture 5">
            <a:extLst>
              <a:ext uri="{FF2B5EF4-FFF2-40B4-BE49-F238E27FC236}">
                <a16:creationId xmlns:a16="http://schemas.microsoft.com/office/drawing/2014/main" id="{BA3D9F3C-8B4B-1E4F-B544-D234A69D3530}"/>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447144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455212"/>
            <a:ext cx="9144000" cy="1143000"/>
          </a:xfrm>
        </p:spPr>
        <p:txBody>
          <a:bodyPr>
            <a:noAutofit/>
          </a:bodyPr>
          <a:lstStyle/>
          <a:p>
            <a:pPr eaLnBrk="1" hangingPunct="1"/>
            <a:r>
              <a:rPr lang="en-US" dirty="0">
                <a:ea typeface="ＭＳ Ｐゴシック" charset="0"/>
                <a:cs typeface="Tahoma"/>
              </a:rPr>
              <a:t>2. </a:t>
            </a:r>
            <a:r>
              <a:rPr lang="en-US" b="1" dirty="0">
                <a:ea typeface="ＭＳ Ｐゴシック" charset="0"/>
                <a:cs typeface="Tahoma"/>
              </a:rPr>
              <a:t>Local Autonomy: </a:t>
            </a:r>
            <a:br>
              <a:rPr lang="en-US" b="1" dirty="0">
                <a:ea typeface="ＭＳ Ｐゴシック" charset="0"/>
                <a:cs typeface="Tahoma"/>
              </a:rPr>
            </a:br>
            <a:r>
              <a:rPr lang="en-US" b="1" dirty="0">
                <a:ea typeface="ＭＳ Ｐゴシック" charset="0"/>
                <a:cs typeface="Tahoma"/>
              </a:rPr>
              <a:t>Conflict Resolution: National Prevails</a:t>
            </a:r>
            <a:endParaRPr lang="en-US" b="1" dirty="0">
              <a:ea typeface="ＭＳ Ｐゴシック" charset="0"/>
              <a:cs typeface="ＭＳ Ｐゴシック" charset="0"/>
            </a:endParaRPr>
          </a:p>
        </p:txBody>
      </p:sp>
      <p:sp>
        <p:nvSpPr>
          <p:cNvPr id="16388" name="Rectangle 4"/>
          <p:cNvSpPr>
            <a:spLocks noGrp="1" noChangeArrowheads="1"/>
          </p:cNvSpPr>
          <p:nvPr>
            <p:ph type="body" sz="half" idx="1"/>
          </p:nvPr>
        </p:nvSpPr>
        <p:spPr>
          <a:xfrm>
            <a:off x="230885" y="1777429"/>
            <a:ext cx="4725162" cy="4859380"/>
          </a:xfrm>
        </p:spPr>
        <p:txBody>
          <a:bodyPr>
            <a:normAutofit/>
          </a:bodyPr>
          <a:lstStyle/>
          <a:p>
            <a:pPr>
              <a:lnSpc>
                <a:spcPct val="80000"/>
              </a:lnSpc>
              <a:buFont typeface="Courier New" panose="02070309020205020404" pitchFamily="49" charset="0"/>
              <a:buChar char="o"/>
            </a:pPr>
            <a:r>
              <a:rPr lang="en-US" sz="2400" dirty="0">
                <a:ea typeface="ＭＳ Ｐゴシック" charset="0"/>
                <a:cs typeface="Tahoma"/>
              </a:rPr>
              <a:t>DENR (forestry laws)</a:t>
            </a:r>
          </a:p>
          <a:p>
            <a:pPr>
              <a:lnSpc>
                <a:spcPct val="80000"/>
              </a:lnSpc>
              <a:buFont typeface="Courier New" panose="02070309020205020404" pitchFamily="49" charset="0"/>
              <a:buChar char="o"/>
            </a:pPr>
            <a:r>
              <a:rPr lang="en-US" sz="2400" dirty="0">
                <a:solidFill>
                  <a:srgbClr val="FF0000"/>
                </a:solidFill>
              </a:rPr>
              <a:t>FPA (regulation of pesticides)</a:t>
            </a:r>
            <a:endParaRPr lang="en-US" sz="2400" dirty="0">
              <a:ea typeface="ＭＳ Ｐゴシック" charset="0"/>
              <a:cs typeface="Tahoma"/>
            </a:endParaRPr>
          </a:p>
          <a:p>
            <a:pPr>
              <a:lnSpc>
                <a:spcPct val="80000"/>
              </a:lnSpc>
              <a:buFont typeface="Courier New" panose="02070309020205020404" pitchFamily="49" charset="0"/>
              <a:buChar char="o"/>
            </a:pPr>
            <a:r>
              <a:rPr lang="en-US" sz="2400" b="1" dirty="0">
                <a:ea typeface="ＭＳ Ｐゴシック" charset="0"/>
                <a:cs typeface="Tahoma"/>
              </a:rPr>
              <a:t>LTO (issuance of driver’s license)</a:t>
            </a:r>
          </a:p>
          <a:p>
            <a:pPr>
              <a:lnSpc>
                <a:spcPct val="80000"/>
              </a:lnSpc>
              <a:buFont typeface="Courier New" panose="02070309020205020404" pitchFamily="49" charset="0"/>
              <a:buChar char="o"/>
            </a:pPr>
            <a:r>
              <a:rPr lang="en-US" sz="2400" b="1" dirty="0">
                <a:ea typeface="ＭＳ Ｐゴシック" charset="0"/>
                <a:cs typeface="Tahoma"/>
              </a:rPr>
              <a:t>LTFRB (franchising of jeepneys/ buses)</a:t>
            </a:r>
          </a:p>
          <a:p>
            <a:pPr>
              <a:lnSpc>
                <a:spcPct val="80000"/>
              </a:lnSpc>
              <a:buFont typeface="Courier New" panose="02070309020205020404" pitchFamily="49" charset="0"/>
              <a:buChar char="o"/>
            </a:pPr>
            <a:r>
              <a:rPr lang="en-US" sz="2400" dirty="0">
                <a:ea typeface="ＭＳ Ｐゴシック" charset="0"/>
                <a:cs typeface="Tahoma"/>
              </a:rPr>
              <a:t>HLURB (national projects)</a:t>
            </a:r>
          </a:p>
          <a:p>
            <a:pPr>
              <a:lnSpc>
                <a:spcPct val="80000"/>
              </a:lnSpc>
              <a:buFont typeface="Courier New" panose="02070309020205020404" pitchFamily="49" charset="0"/>
              <a:buChar char="o"/>
            </a:pPr>
            <a:r>
              <a:rPr lang="en-US" sz="2400" dirty="0">
                <a:ea typeface="ＭＳ Ｐゴシック" charset="0"/>
                <a:cs typeface="Tahoma"/>
              </a:rPr>
              <a:t>COA (additional allowance)</a:t>
            </a:r>
          </a:p>
          <a:p>
            <a:pPr>
              <a:lnSpc>
                <a:spcPct val="80000"/>
              </a:lnSpc>
              <a:buFont typeface="Courier New" panose="02070309020205020404" pitchFamily="49" charset="0"/>
              <a:buChar char="o"/>
            </a:pPr>
            <a:r>
              <a:rPr lang="en-US" sz="2400" b="1" dirty="0">
                <a:ea typeface="ＭＳ Ｐゴシック" charset="0"/>
                <a:cs typeface="Tahoma"/>
              </a:rPr>
              <a:t>NTC (cable TV franchise)</a:t>
            </a:r>
          </a:p>
          <a:p>
            <a:pPr>
              <a:lnSpc>
                <a:spcPct val="80000"/>
              </a:lnSpc>
              <a:buFont typeface="Courier New" panose="02070309020205020404" pitchFamily="49" charset="0"/>
              <a:buChar char="o"/>
            </a:pPr>
            <a:r>
              <a:rPr lang="en-US" sz="2400" dirty="0">
                <a:ea typeface="ＭＳ Ｐゴシック" charset="0"/>
                <a:cs typeface="Tahoma"/>
              </a:rPr>
              <a:t>DAR (conversion)</a:t>
            </a:r>
          </a:p>
          <a:p>
            <a:pPr>
              <a:lnSpc>
                <a:spcPct val="80000"/>
              </a:lnSpc>
              <a:buFont typeface="Courier New" panose="02070309020205020404" pitchFamily="49" charset="0"/>
              <a:buChar char="o"/>
            </a:pPr>
            <a:r>
              <a:rPr lang="en-US" sz="2400" dirty="0">
                <a:ea typeface="ＭＳ Ｐゴシック" charset="0"/>
                <a:cs typeface="Tahoma"/>
              </a:rPr>
              <a:t>GAB (jai alai frontons)</a:t>
            </a:r>
          </a:p>
          <a:p>
            <a:pPr>
              <a:lnSpc>
                <a:spcPct val="80000"/>
              </a:lnSpc>
              <a:buFont typeface="Courier New" panose="02070309020205020404" pitchFamily="49" charset="0"/>
              <a:buChar char="o"/>
            </a:pPr>
            <a:r>
              <a:rPr lang="en-US" sz="2400" b="1" dirty="0">
                <a:ea typeface="ＭＳ Ｐゴシック" charset="0"/>
                <a:cs typeface="Tahoma"/>
              </a:rPr>
              <a:t>LLDA (</a:t>
            </a:r>
            <a:r>
              <a:rPr lang="en-US" sz="2400" b="1" dirty="0" err="1">
                <a:ea typeface="ＭＳ Ｐゴシック" charset="0"/>
                <a:cs typeface="Tahoma"/>
              </a:rPr>
              <a:t>fishpens</a:t>
            </a:r>
            <a:r>
              <a:rPr lang="en-US" sz="2400" b="1" dirty="0">
                <a:ea typeface="ＭＳ Ｐゴシック" charset="0"/>
                <a:cs typeface="Tahoma"/>
              </a:rPr>
              <a:t>, dumpsite)</a:t>
            </a:r>
          </a:p>
          <a:p>
            <a:pPr>
              <a:lnSpc>
                <a:spcPct val="80000"/>
              </a:lnSpc>
              <a:buFont typeface="Courier New" panose="02070309020205020404" pitchFamily="49" charset="0"/>
              <a:buChar char="o"/>
            </a:pPr>
            <a:r>
              <a:rPr lang="en-US" sz="2400" dirty="0">
                <a:ea typeface="ＭＳ Ｐゴシック" charset="0"/>
                <a:cs typeface="Tahoma"/>
              </a:rPr>
              <a:t>BCDA (creation of Zone)</a:t>
            </a:r>
          </a:p>
        </p:txBody>
      </p:sp>
      <p:sp>
        <p:nvSpPr>
          <p:cNvPr id="16389" name="Rectangle 5"/>
          <p:cNvSpPr>
            <a:spLocks noGrp="1" noChangeArrowheads="1"/>
          </p:cNvSpPr>
          <p:nvPr>
            <p:ph type="body" sz="half" idx="2"/>
          </p:nvPr>
        </p:nvSpPr>
        <p:spPr>
          <a:xfrm>
            <a:off x="4956047" y="1692762"/>
            <a:ext cx="4038600" cy="4851971"/>
          </a:xfrm>
        </p:spPr>
        <p:txBody>
          <a:bodyPr>
            <a:normAutofit lnSpcReduction="10000"/>
          </a:bodyPr>
          <a:lstStyle/>
          <a:p>
            <a:pPr>
              <a:lnSpc>
                <a:spcPct val="80000"/>
              </a:lnSpc>
              <a:buFont typeface="Courier New" panose="02070309020205020404" pitchFamily="49" charset="0"/>
              <a:buChar char="o"/>
            </a:pPr>
            <a:r>
              <a:rPr lang="en-US" sz="2400" dirty="0">
                <a:ea typeface="ＭＳ Ｐゴシック" charset="0"/>
                <a:cs typeface="Tahoma"/>
              </a:rPr>
              <a:t>PAGCOR (casinos)</a:t>
            </a:r>
          </a:p>
          <a:p>
            <a:pPr>
              <a:lnSpc>
                <a:spcPct val="80000"/>
              </a:lnSpc>
              <a:buFont typeface="Courier New" panose="02070309020205020404" pitchFamily="49" charset="0"/>
              <a:buChar char="o"/>
            </a:pPr>
            <a:r>
              <a:rPr lang="en-US" sz="2400" b="1" dirty="0">
                <a:ea typeface="ＭＳ Ｐゴシック" charset="0"/>
                <a:cs typeface="Tahoma"/>
              </a:rPr>
              <a:t>PCSO (lotto outlets)</a:t>
            </a:r>
            <a:endParaRPr lang="en-US" sz="2400" b="1" dirty="0">
              <a:latin typeface="+mj-lt"/>
              <a:ea typeface="ＭＳ Ｐゴシック" charset="0"/>
              <a:cs typeface="Tahoma"/>
            </a:endParaRPr>
          </a:p>
          <a:p>
            <a:pPr eaLnBrk="1" hangingPunct="1">
              <a:lnSpc>
                <a:spcPct val="80000"/>
              </a:lnSpc>
              <a:buFont typeface="Courier New" panose="02070309020205020404" pitchFamily="49" charset="0"/>
              <a:buChar char="o"/>
            </a:pPr>
            <a:r>
              <a:rPr lang="en-US" sz="2400" b="1" dirty="0">
                <a:latin typeface="+mj-lt"/>
                <a:ea typeface="ＭＳ Ｐゴシック" charset="0"/>
                <a:cs typeface="Tahoma"/>
              </a:rPr>
              <a:t>PRC (profession)</a:t>
            </a:r>
          </a:p>
          <a:p>
            <a:pPr eaLnBrk="1" hangingPunct="1">
              <a:lnSpc>
                <a:spcPct val="80000"/>
              </a:lnSpc>
              <a:buFont typeface="Courier New" panose="02070309020205020404" pitchFamily="49" charset="0"/>
              <a:buChar char="o"/>
            </a:pPr>
            <a:r>
              <a:rPr lang="en-US" sz="2400" b="1" dirty="0">
                <a:solidFill>
                  <a:schemeClr val="bg1">
                    <a:lumMod val="50000"/>
                  </a:schemeClr>
                </a:solidFill>
              </a:rPr>
              <a:t>MMDA</a:t>
            </a:r>
            <a:r>
              <a:rPr lang="en-US" sz="2400" b="1" i="1" dirty="0">
                <a:solidFill>
                  <a:schemeClr val="bg1">
                    <a:lumMod val="50000"/>
                  </a:schemeClr>
                </a:solidFill>
              </a:rPr>
              <a:t> </a:t>
            </a:r>
            <a:r>
              <a:rPr lang="en-US" sz="2400" b="1" dirty="0">
                <a:solidFill>
                  <a:schemeClr val="bg1">
                    <a:lumMod val="50000"/>
                  </a:schemeClr>
                </a:solidFill>
              </a:rPr>
              <a:t>(traffic management, single ticketing system, </a:t>
            </a:r>
            <a:r>
              <a:rPr lang="en-US" sz="2400" b="1" dirty="0">
                <a:solidFill>
                  <a:srgbClr val="7030A0"/>
                </a:solidFill>
                <a:latin typeface="+mj-lt"/>
                <a:ea typeface="ＭＳ Ｐゴシック" charset="0"/>
                <a:cs typeface="Tahoma"/>
              </a:rPr>
              <a:t>number coding-scheme for buses is within rule-making authority)</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LWUA (water districts)</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DPWH (city engineer)</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CSC (dismissal)</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OP (discipline)</a:t>
            </a:r>
          </a:p>
          <a:p>
            <a:pPr>
              <a:lnSpc>
                <a:spcPct val="80000"/>
              </a:lnSpc>
              <a:buFont typeface="Courier New" panose="02070309020205020404" pitchFamily="49" charset="0"/>
              <a:buChar char="o"/>
            </a:pPr>
            <a:r>
              <a:rPr lang="en-US" sz="2400" dirty="0">
                <a:solidFill>
                  <a:srgbClr val="3366FF"/>
                </a:solidFill>
              </a:rPr>
              <a:t>NWRB (control and regulation of the use of ground water)</a:t>
            </a:r>
          </a:p>
          <a:p>
            <a:pPr eaLnBrk="1" hangingPunct="1">
              <a:lnSpc>
                <a:spcPct val="80000"/>
              </a:lnSpc>
            </a:pPr>
            <a:endParaRPr lang="en-US" sz="1800" dirty="0">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24</a:t>
            </a:fld>
            <a:endParaRPr lang="en-US"/>
          </a:p>
        </p:txBody>
      </p:sp>
      <p:pic>
        <p:nvPicPr>
          <p:cNvPr id="7" name="Picture 6">
            <a:extLst>
              <a:ext uri="{FF2B5EF4-FFF2-40B4-BE49-F238E27FC236}">
                <a16:creationId xmlns:a16="http://schemas.microsoft.com/office/drawing/2014/main" id="{6631737F-733A-D74F-BEEC-603537499D53}"/>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386517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442296"/>
            <a:ext cx="9144000" cy="1143000"/>
          </a:xfrm>
        </p:spPr>
        <p:txBody>
          <a:bodyPr>
            <a:noAutofit/>
          </a:bodyPr>
          <a:lstStyle/>
          <a:p>
            <a:pPr eaLnBrk="1" hangingPunct="1"/>
            <a:r>
              <a:rPr lang="en-US" dirty="0">
                <a:ea typeface="ＭＳ Ｐゴシック" charset="0"/>
                <a:cs typeface="Tahoma"/>
              </a:rPr>
              <a:t>2. </a:t>
            </a:r>
            <a:r>
              <a:rPr lang="en-US" b="1" dirty="0">
                <a:ea typeface="ＭＳ Ｐゴシック" charset="0"/>
                <a:cs typeface="Tahoma"/>
              </a:rPr>
              <a:t>Local Autonomy: </a:t>
            </a:r>
            <a:br>
              <a:rPr lang="en-US" b="1" dirty="0">
                <a:ea typeface="ＭＳ Ｐゴシック" charset="0"/>
                <a:cs typeface="Tahoma"/>
              </a:rPr>
            </a:br>
            <a:r>
              <a:rPr lang="en-US" b="1" dirty="0">
                <a:ea typeface="ＭＳ Ｐゴシック" charset="0"/>
                <a:cs typeface="Tahoma"/>
              </a:rPr>
              <a:t>Conflict Resolution: LGU Prevails</a:t>
            </a:r>
            <a:endParaRPr lang="en-US" b="1" dirty="0">
              <a:ea typeface="ＭＳ Ｐゴシック" charset="0"/>
              <a:cs typeface="ＭＳ Ｐゴシック" charset="0"/>
            </a:endParaRPr>
          </a:p>
        </p:txBody>
      </p:sp>
      <p:sp>
        <p:nvSpPr>
          <p:cNvPr id="16388" name="Rectangle 4"/>
          <p:cNvSpPr>
            <a:spLocks noGrp="1" noChangeArrowheads="1"/>
          </p:cNvSpPr>
          <p:nvPr>
            <p:ph type="body" sz="half" idx="1"/>
          </p:nvPr>
        </p:nvSpPr>
        <p:spPr>
          <a:xfrm>
            <a:off x="230886" y="1682392"/>
            <a:ext cx="4725162" cy="5121275"/>
          </a:xfrm>
        </p:spPr>
        <p:txBody>
          <a:bodyPr>
            <a:noAutofit/>
          </a:bodyPr>
          <a:lstStyle/>
          <a:p>
            <a:pPr eaLnBrk="1" hangingPunct="1">
              <a:lnSpc>
                <a:spcPct val="80000"/>
              </a:lnSpc>
              <a:buFont typeface="Courier New" panose="02070309020205020404" pitchFamily="49" charset="0"/>
              <a:buChar char="o"/>
            </a:pPr>
            <a:r>
              <a:rPr lang="en-US" sz="2400" b="1" dirty="0">
                <a:latin typeface="+mj-lt"/>
                <a:ea typeface="ＭＳ Ｐゴシック" charset="0"/>
                <a:cs typeface="Tahoma"/>
              </a:rPr>
              <a:t>DENR (ordinance)</a:t>
            </a:r>
          </a:p>
          <a:p>
            <a:pPr eaLnBrk="1" hangingPunct="1">
              <a:lnSpc>
                <a:spcPct val="80000"/>
              </a:lnSpc>
              <a:buFont typeface="Courier New" panose="02070309020205020404" pitchFamily="49" charset="0"/>
              <a:buChar char="o"/>
            </a:pPr>
            <a:r>
              <a:rPr lang="en-US" sz="2400" b="1" dirty="0">
                <a:latin typeface="+mj-lt"/>
                <a:ea typeface="ＭＳ Ｐゴシック" charset="0"/>
                <a:cs typeface="Tahoma"/>
              </a:rPr>
              <a:t>DBM (allowance for judges, budget officer)</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COA (RATA)</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DENR (oil depots)</a:t>
            </a:r>
          </a:p>
          <a:p>
            <a:pPr eaLnBrk="1" hangingPunct="1">
              <a:lnSpc>
                <a:spcPct val="80000"/>
              </a:lnSpc>
              <a:buFont typeface="Courier New" panose="02070309020205020404" pitchFamily="49" charset="0"/>
              <a:buChar char="o"/>
            </a:pPr>
            <a:r>
              <a:rPr lang="en-US" sz="2400" b="1" dirty="0">
                <a:latin typeface="+mj-lt"/>
                <a:ea typeface="ＭＳ Ｐゴシック" charset="0"/>
                <a:cs typeface="Tahoma"/>
              </a:rPr>
              <a:t>DOJ (tax ordinance)</a:t>
            </a:r>
          </a:p>
          <a:p>
            <a:pPr eaLnBrk="1" hangingPunct="1">
              <a:lnSpc>
                <a:spcPct val="80000"/>
              </a:lnSpc>
              <a:buFont typeface="Courier New" panose="02070309020205020404" pitchFamily="49" charset="0"/>
              <a:buChar char="o"/>
            </a:pPr>
            <a:r>
              <a:rPr lang="en-US" sz="2400" b="1" dirty="0">
                <a:solidFill>
                  <a:srgbClr val="FF0000"/>
                </a:solidFill>
                <a:latin typeface="+mj-lt"/>
                <a:ea typeface="ＭＳ Ｐゴシック" charset="0"/>
                <a:cs typeface="Tahoma"/>
              </a:rPr>
              <a:t>Regulate telecoms tower (NTC)</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Higher LGU (review)</a:t>
            </a:r>
          </a:p>
          <a:p>
            <a:pPr eaLnBrk="1" hangingPunct="1">
              <a:lnSpc>
                <a:spcPct val="80000"/>
              </a:lnSpc>
              <a:buFont typeface="Courier New" panose="02070309020205020404" pitchFamily="49" charset="0"/>
              <a:buChar char="o"/>
            </a:pPr>
            <a:r>
              <a:rPr lang="en-US" sz="2400" b="1" dirty="0">
                <a:latin typeface="+mj-lt"/>
                <a:ea typeface="ＭＳ Ｐゴシック" charset="0"/>
                <a:cs typeface="Tahoma"/>
              </a:rPr>
              <a:t>DAR (reclassify, expropriation)</a:t>
            </a:r>
          </a:p>
          <a:p>
            <a:pPr eaLnBrk="1" hangingPunct="1">
              <a:lnSpc>
                <a:spcPct val="80000"/>
              </a:lnSpc>
              <a:buFont typeface="Courier New" panose="02070309020205020404" pitchFamily="49" charset="0"/>
              <a:buChar char="o"/>
            </a:pPr>
            <a:r>
              <a:rPr lang="en-US" sz="2400" b="1" dirty="0">
                <a:latin typeface="+mj-lt"/>
                <a:ea typeface="ＭＳ Ｐゴシック" charset="0"/>
                <a:cs typeface="Tahoma"/>
              </a:rPr>
              <a:t>DILG (barangay </a:t>
            </a:r>
            <a:r>
              <a:rPr lang="en-US" sz="2400" b="1" dirty="0" err="1">
                <a:latin typeface="+mj-lt"/>
                <a:ea typeface="ＭＳ Ｐゴシック" charset="0"/>
                <a:cs typeface="Tahoma"/>
              </a:rPr>
              <a:t>liga</a:t>
            </a:r>
            <a:r>
              <a:rPr lang="en-US" sz="2400" b="1" dirty="0">
                <a:latin typeface="+mj-lt"/>
                <a:ea typeface="ＭＳ Ｐゴシック" charset="0"/>
                <a:cs typeface="Tahoma"/>
              </a:rPr>
              <a:t>)</a:t>
            </a:r>
          </a:p>
          <a:p>
            <a:pPr eaLnBrk="1" hangingPunct="1">
              <a:lnSpc>
                <a:spcPct val="80000"/>
              </a:lnSpc>
              <a:buFont typeface="Courier New" panose="02070309020205020404" pitchFamily="49" charset="0"/>
              <a:buChar char="o"/>
            </a:pPr>
            <a:r>
              <a:rPr lang="en-US" sz="2400" dirty="0">
                <a:latin typeface="+mj-lt"/>
                <a:ea typeface="ＭＳ Ｐゴシック" charset="0"/>
                <a:cs typeface="Tahoma"/>
              </a:rPr>
              <a:t>OP (IRA)</a:t>
            </a:r>
          </a:p>
          <a:p>
            <a:pPr>
              <a:lnSpc>
                <a:spcPct val="80000"/>
              </a:lnSpc>
              <a:buFont typeface="Courier New" panose="02070309020205020404" pitchFamily="49" charset="0"/>
              <a:buChar char="o"/>
            </a:pPr>
            <a:r>
              <a:rPr lang="en-US" sz="2400" dirty="0">
                <a:ea typeface="ＭＳ Ｐゴシック" charset="0"/>
                <a:cs typeface="Tahoma"/>
              </a:rPr>
              <a:t>DOF (RPC/ LGC)</a:t>
            </a:r>
          </a:p>
          <a:p>
            <a:pPr>
              <a:lnSpc>
                <a:spcPct val="80000"/>
              </a:lnSpc>
              <a:buFont typeface="Courier New" panose="02070309020205020404" pitchFamily="49" charset="0"/>
              <a:buChar char="o"/>
            </a:pPr>
            <a:r>
              <a:rPr lang="en-US" sz="2400" dirty="0">
                <a:ea typeface="ＭＳ Ｐゴシック" charset="0"/>
                <a:cs typeface="Tahoma"/>
              </a:rPr>
              <a:t>BOI (6-year exemption)</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25</a:t>
            </a:fld>
            <a:endParaRPr lang="en-US"/>
          </a:p>
        </p:txBody>
      </p:sp>
      <p:sp>
        <p:nvSpPr>
          <p:cNvPr id="5" name="Content Placeholder 4">
            <a:extLst>
              <a:ext uri="{FF2B5EF4-FFF2-40B4-BE49-F238E27FC236}">
                <a16:creationId xmlns:a16="http://schemas.microsoft.com/office/drawing/2014/main" id="{CD06F999-6BA0-144B-8DC5-88BD2B5C217A}"/>
              </a:ext>
            </a:extLst>
          </p:cNvPr>
          <p:cNvSpPr>
            <a:spLocks noGrp="1"/>
          </p:cNvSpPr>
          <p:nvPr>
            <p:ph sz="half" idx="2"/>
          </p:nvPr>
        </p:nvSpPr>
        <p:spPr>
          <a:xfrm>
            <a:off x="5065159" y="1661844"/>
            <a:ext cx="3945277" cy="4525963"/>
          </a:xfrm>
        </p:spPr>
        <p:txBody>
          <a:bodyPr>
            <a:normAutofit lnSpcReduction="10000"/>
          </a:bodyPr>
          <a:lstStyle/>
          <a:p>
            <a:pPr>
              <a:lnSpc>
                <a:spcPct val="80000"/>
              </a:lnSpc>
              <a:buFont typeface="Courier New" panose="02070309020205020404" pitchFamily="49" charset="0"/>
              <a:buChar char="o"/>
            </a:pPr>
            <a:r>
              <a:rPr lang="en-US" sz="2400" b="1" dirty="0">
                <a:ea typeface="ＭＳ Ｐゴシック" charset="0"/>
                <a:cs typeface="Tahoma"/>
              </a:rPr>
              <a:t>MMDA</a:t>
            </a:r>
            <a:r>
              <a:rPr lang="en-US" sz="2400" dirty="0">
                <a:ea typeface="ＭＳ Ｐゴシック" charset="0"/>
                <a:cs typeface="Tahoma"/>
              </a:rPr>
              <a:t> (</a:t>
            </a:r>
            <a:r>
              <a:rPr lang="en-US" sz="2400" dirty="0">
                <a:solidFill>
                  <a:schemeClr val="bg1">
                    <a:lumMod val="50000"/>
                  </a:schemeClr>
                </a:solidFill>
              </a:rPr>
              <a:t>1-way streets, encroachments and alleys, </a:t>
            </a:r>
            <a:r>
              <a:rPr lang="en-US" sz="2400" dirty="0">
                <a:ea typeface="ＭＳ Ｐゴシック" charset="0"/>
                <a:cs typeface="Tahoma"/>
              </a:rPr>
              <a:t>subdivision, dumpsite; terminals; review ordinances)</a:t>
            </a:r>
          </a:p>
          <a:p>
            <a:pPr>
              <a:lnSpc>
                <a:spcPct val="80000"/>
              </a:lnSpc>
              <a:buFont typeface="Courier New" panose="02070309020205020404" pitchFamily="49" charset="0"/>
              <a:buChar char="o"/>
            </a:pPr>
            <a:r>
              <a:rPr lang="en-US" sz="2400" dirty="0">
                <a:ea typeface="ＭＳ Ｐゴシック" charset="0"/>
                <a:cs typeface="Tahoma"/>
              </a:rPr>
              <a:t>NAPOCOR (voltage cables)</a:t>
            </a:r>
          </a:p>
          <a:p>
            <a:pPr>
              <a:lnSpc>
                <a:spcPct val="80000"/>
              </a:lnSpc>
              <a:buFont typeface="Courier New" panose="02070309020205020404" pitchFamily="49" charset="0"/>
              <a:buChar char="o"/>
            </a:pPr>
            <a:r>
              <a:rPr lang="en-US" sz="2400" dirty="0">
                <a:ea typeface="ＭＳ Ｐゴシック" charset="0"/>
                <a:cs typeface="Tahoma"/>
              </a:rPr>
              <a:t>DSWD (devolved personnel)</a:t>
            </a:r>
          </a:p>
          <a:p>
            <a:pPr>
              <a:lnSpc>
                <a:spcPct val="80000"/>
              </a:lnSpc>
              <a:buFont typeface="Courier New" panose="02070309020205020404" pitchFamily="49" charset="0"/>
              <a:buChar char="o"/>
            </a:pPr>
            <a:r>
              <a:rPr lang="en-US" sz="2400" dirty="0">
                <a:ea typeface="ＭＳ Ｐゴシック" charset="0"/>
                <a:cs typeface="Tahoma"/>
              </a:rPr>
              <a:t>Congress (IRA, amend Organic Act)</a:t>
            </a:r>
          </a:p>
          <a:p>
            <a:pPr>
              <a:lnSpc>
                <a:spcPct val="80000"/>
              </a:lnSpc>
              <a:buFont typeface="Courier New" panose="02070309020205020404" pitchFamily="49" charset="0"/>
              <a:buChar char="o"/>
            </a:pPr>
            <a:r>
              <a:rPr lang="en-US" sz="2400" dirty="0">
                <a:solidFill>
                  <a:srgbClr val="FF0000"/>
                </a:solidFill>
                <a:ea typeface="ＭＳ Ｐゴシック" charset="0"/>
                <a:cs typeface="Tahoma"/>
              </a:rPr>
              <a:t>Province relative to HUC (rotating appointment for water districts)</a:t>
            </a:r>
          </a:p>
          <a:p>
            <a:pPr>
              <a:lnSpc>
                <a:spcPct val="80000"/>
              </a:lnSpc>
              <a:buFont typeface="Courier New" panose="02070309020205020404" pitchFamily="49" charset="0"/>
              <a:buChar char="o"/>
            </a:pPr>
            <a:r>
              <a:rPr lang="en-US" sz="2400" b="1" dirty="0">
                <a:solidFill>
                  <a:srgbClr val="3366FF"/>
                </a:solidFill>
                <a:ea typeface="ＭＳ Ｐゴシック" charset="0"/>
                <a:cs typeface="Tahoma"/>
              </a:rPr>
              <a:t>Zoning/ “Photobomber” building</a:t>
            </a:r>
            <a:endParaRPr lang="en-US" sz="2400" dirty="0"/>
          </a:p>
        </p:txBody>
      </p:sp>
      <p:pic>
        <p:nvPicPr>
          <p:cNvPr id="7" name="Picture 6">
            <a:extLst>
              <a:ext uri="{FF2B5EF4-FFF2-40B4-BE49-F238E27FC236}">
                <a16:creationId xmlns:a16="http://schemas.microsoft.com/office/drawing/2014/main" id="{88E4C7B5-8C31-D44B-A90B-994858CBB9F9}"/>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983948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FC2F68-4C8D-E643-BD4C-EEBF6A59952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16689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81033"/>
            <a:ext cx="8229600" cy="1143000"/>
          </a:xfrm>
        </p:spPr>
        <p:txBody>
          <a:bodyPr/>
          <a:lstStyle/>
          <a:p>
            <a:pPr eaLnBrk="1" hangingPunct="1"/>
            <a:r>
              <a:rPr lang="en-US" dirty="0">
                <a:ea typeface="ＭＳ Ｐゴシック" charset="0"/>
                <a:cs typeface="Tahoma"/>
              </a:rPr>
              <a:t>2. </a:t>
            </a:r>
            <a:r>
              <a:rPr lang="en-US" b="1" dirty="0">
                <a:ea typeface="ＭＳ Ｐゴシック" charset="0"/>
                <a:cs typeface="Tahoma"/>
              </a:rPr>
              <a:t>Local Autonomy</a:t>
            </a:r>
          </a:p>
        </p:txBody>
      </p:sp>
      <p:sp>
        <p:nvSpPr>
          <p:cNvPr id="17412" name="Rectangle 4"/>
          <p:cNvSpPr>
            <a:spLocks noGrp="1" noChangeArrowheads="1"/>
          </p:cNvSpPr>
          <p:nvPr>
            <p:ph type="body" sz="half" idx="1"/>
          </p:nvPr>
        </p:nvSpPr>
        <p:spPr>
          <a:xfrm>
            <a:off x="137309" y="1084511"/>
            <a:ext cx="4526477" cy="4688977"/>
          </a:xfrm>
        </p:spPr>
        <p:txBody>
          <a:bodyPr>
            <a:normAutofit lnSpcReduction="10000"/>
          </a:bodyPr>
          <a:lstStyle/>
          <a:p>
            <a:pPr eaLnBrk="1" hangingPunct="1">
              <a:lnSpc>
                <a:spcPct val="90000"/>
              </a:lnSpc>
              <a:buFont typeface="Wingdings" charset="0"/>
              <a:buNone/>
            </a:pPr>
            <a:r>
              <a:rPr lang="en-US" i="1" dirty="0">
                <a:latin typeface="+mj-lt"/>
                <a:ea typeface="ＭＳ Ｐゴシック" charset="0"/>
                <a:cs typeface="Tahoma"/>
              </a:rPr>
              <a:t>In favor of </a:t>
            </a:r>
            <a:r>
              <a:rPr lang="en-US" b="1" i="1" dirty="0">
                <a:latin typeface="+mj-lt"/>
                <a:ea typeface="ＭＳ Ｐゴシック" charset="0"/>
                <a:cs typeface="Tahoma"/>
              </a:rPr>
              <a:t>NGA/GOCC/GI </a:t>
            </a:r>
            <a:r>
              <a:rPr lang="en-US" i="1" dirty="0">
                <a:latin typeface="+mj-lt"/>
                <a:ea typeface="ＭＳ Ｐゴシック" charset="0"/>
                <a:cs typeface="Tahoma"/>
              </a:rPr>
              <a:t>if:</a:t>
            </a:r>
            <a:endParaRPr lang="en-US" dirty="0">
              <a:latin typeface="+mj-lt"/>
              <a:ea typeface="ＭＳ Ｐゴシック" charset="0"/>
              <a:cs typeface="Tahoma"/>
            </a:endParaRP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Integration</a:t>
            </a: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Centralization</a:t>
            </a: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Avoid fragmentation</a:t>
            </a: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Preemption allowed</a:t>
            </a: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National/ Broader Interest</a:t>
            </a: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Mandate exclusive under Charter/ law</a:t>
            </a: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Implied repeals not favored</a:t>
            </a: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Instrumentalities of the State</a:t>
            </a:r>
          </a:p>
          <a:p>
            <a:pPr eaLnBrk="1" hangingPunct="1">
              <a:lnSpc>
                <a:spcPct val="90000"/>
              </a:lnSpc>
              <a:buFont typeface="Courier New" panose="02070309020205020404" pitchFamily="49" charset="0"/>
              <a:buChar char="o"/>
            </a:pPr>
            <a:r>
              <a:rPr lang="en-US" sz="2200" dirty="0">
                <a:latin typeface="+mj-lt"/>
                <a:ea typeface="ＭＳ Ｐゴシック" charset="0"/>
                <a:cs typeface="Tahoma"/>
              </a:rPr>
              <a:t>National or cross-boundary concerns are best addressed by NGAs/ GOCCs</a:t>
            </a:r>
            <a:endParaRPr lang="en-US" sz="2200" b="1" i="1" dirty="0">
              <a:latin typeface="Tahoma"/>
              <a:ea typeface="ＭＳ Ｐゴシック" charset="0"/>
              <a:cs typeface="Tahoma"/>
            </a:endParaRPr>
          </a:p>
          <a:p>
            <a:pPr eaLnBrk="1" hangingPunct="1">
              <a:lnSpc>
                <a:spcPct val="90000"/>
              </a:lnSpc>
              <a:buFont typeface="Wingdings" charset="0"/>
              <a:buNone/>
            </a:pPr>
            <a:r>
              <a:rPr lang="en-US" sz="2200" b="1" i="1" dirty="0">
                <a:latin typeface="+mj-lt"/>
                <a:ea typeface="ＭＳ Ｐゴシック" charset="0"/>
                <a:cs typeface="Tahoma"/>
              </a:rPr>
              <a:t>National Dimension Rule</a:t>
            </a:r>
          </a:p>
        </p:txBody>
      </p:sp>
      <p:sp>
        <p:nvSpPr>
          <p:cNvPr id="17413" name="Rectangle 5"/>
          <p:cNvSpPr>
            <a:spLocks noGrp="1" noChangeArrowheads="1"/>
          </p:cNvSpPr>
          <p:nvPr>
            <p:ph type="body" sz="half" idx="2"/>
          </p:nvPr>
        </p:nvSpPr>
        <p:spPr>
          <a:xfrm>
            <a:off x="4881217" y="1073329"/>
            <a:ext cx="4262783" cy="5362981"/>
          </a:xfrm>
        </p:spPr>
        <p:txBody>
          <a:bodyPr>
            <a:normAutofit fontScale="92500" lnSpcReduction="10000"/>
          </a:bodyPr>
          <a:lstStyle/>
          <a:p>
            <a:pPr eaLnBrk="1" hangingPunct="1">
              <a:lnSpc>
                <a:spcPct val="90000"/>
              </a:lnSpc>
              <a:buFont typeface="Wingdings" charset="0"/>
              <a:buNone/>
            </a:pPr>
            <a:r>
              <a:rPr lang="en-US" sz="3000" i="1" dirty="0">
                <a:latin typeface="+mj-lt"/>
                <a:ea typeface="ＭＳ Ｐゴシック" charset="0"/>
                <a:cs typeface="Tahoma"/>
              </a:rPr>
              <a:t>In favor of </a:t>
            </a:r>
            <a:r>
              <a:rPr lang="en-US" sz="3000" b="1" i="1" dirty="0">
                <a:latin typeface="+mj-lt"/>
                <a:ea typeface="ＭＳ Ｐゴシック" charset="0"/>
                <a:cs typeface="Tahoma"/>
              </a:rPr>
              <a:t>LGU</a:t>
            </a:r>
            <a:r>
              <a:rPr lang="en-US" sz="3000" i="1" dirty="0">
                <a:latin typeface="+mj-lt"/>
                <a:ea typeface="ＭＳ Ｐゴシック" charset="0"/>
                <a:cs typeface="Tahoma"/>
              </a:rPr>
              <a:t> if:</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Local autonomy</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Local concern/ issue</a:t>
            </a:r>
          </a:p>
          <a:p>
            <a:pPr eaLnBrk="1" hangingPunct="1">
              <a:lnSpc>
                <a:spcPct val="90000"/>
              </a:lnSpc>
              <a:buFont typeface="Courier New" panose="02070309020205020404" pitchFamily="49" charset="0"/>
              <a:buChar char="o"/>
            </a:pPr>
            <a:r>
              <a:rPr lang="ja-JP" altLang="en-US" sz="2400" dirty="0">
                <a:latin typeface="+mj-lt"/>
                <a:ea typeface="ＭＳ Ｐゴシック" charset="0"/>
                <a:cs typeface="Tahoma"/>
              </a:rPr>
              <a:t>‘</a:t>
            </a:r>
            <a:r>
              <a:rPr lang="en-US" sz="2400" dirty="0">
                <a:latin typeface="+mj-lt"/>
                <a:ea typeface="ＭＳ Ｐゴシック" charset="0"/>
                <a:cs typeface="Tahoma"/>
              </a:rPr>
              <a:t>Isolated</a:t>
            </a:r>
            <a:r>
              <a:rPr lang="ja-JP" altLang="en-US" sz="2400" dirty="0">
                <a:latin typeface="+mj-lt"/>
                <a:ea typeface="ＭＳ Ｐゴシック" charset="0"/>
                <a:cs typeface="Tahoma"/>
              </a:rPr>
              <a:t>’</a:t>
            </a:r>
            <a:r>
              <a:rPr lang="en-US" sz="2400" dirty="0">
                <a:latin typeface="+mj-lt"/>
                <a:ea typeface="ＭＳ Ｐゴシック" charset="0"/>
                <a:cs typeface="Tahoma"/>
              </a:rPr>
              <a:t> issue</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General Welfare</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No law will be violated</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As agents of communities</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Amounted to executive control</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Express repeal; categorical/ clear implied repeal</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Rules of interpretation</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Beyond powers of NGA/ GOCC</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Local concerns are best addressed by LGUs (Principles of Subsidiarity and Stewardship)</a:t>
            </a:r>
            <a:endParaRPr lang="en-US" sz="2400" b="1" i="1" dirty="0">
              <a:latin typeface="Tahoma"/>
              <a:ea typeface="ＭＳ Ｐゴシック" charset="0"/>
              <a:cs typeface="Tahoma"/>
            </a:endParaRPr>
          </a:p>
          <a:p>
            <a:pPr eaLnBrk="1" hangingPunct="1">
              <a:lnSpc>
                <a:spcPct val="90000"/>
              </a:lnSpc>
              <a:buFont typeface="Wingdings" charset="0"/>
              <a:buNone/>
            </a:pPr>
            <a:r>
              <a:rPr lang="en-US" sz="2400" b="1" i="1" dirty="0">
                <a:latin typeface="+mj-lt"/>
                <a:ea typeface="ＭＳ Ｐゴシック" charset="0"/>
                <a:cs typeface="Tahoma"/>
              </a:rPr>
              <a:t>Local/ Municipal Dimension Rule</a:t>
            </a:r>
          </a:p>
          <a:p>
            <a:pPr eaLnBrk="1" hangingPunct="1">
              <a:lnSpc>
                <a:spcPct val="90000"/>
              </a:lnSpc>
            </a:pPr>
            <a:endParaRPr lang="en-US" sz="2200" dirty="0">
              <a:latin typeface="Arial"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27</a:t>
            </a:fld>
            <a:endParaRPr lang="en-US"/>
          </a:p>
        </p:txBody>
      </p:sp>
      <p:sp>
        <p:nvSpPr>
          <p:cNvPr id="4" name="TextBox 3"/>
          <p:cNvSpPr txBox="1"/>
          <p:nvPr/>
        </p:nvSpPr>
        <p:spPr>
          <a:xfrm>
            <a:off x="315357" y="5890478"/>
            <a:ext cx="270012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a:t>Main/ Default Rule: Follow law.</a:t>
            </a:r>
          </a:p>
        </p:txBody>
      </p:sp>
      <p:pic>
        <p:nvPicPr>
          <p:cNvPr id="8" name="Picture 7">
            <a:extLst>
              <a:ext uri="{FF2B5EF4-FFF2-40B4-BE49-F238E27FC236}">
                <a16:creationId xmlns:a16="http://schemas.microsoft.com/office/drawing/2014/main" id="{8E372E7D-A413-8C45-8A32-63A932058C3E}"/>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05923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r>
              <a:rPr lang="en-US" b="0" dirty="0">
                <a:ea typeface="ＭＳ Ｐゴシック" charset="0"/>
                <a:cs typeface="ＭＳ Ｐゴシック" charset="0"/>
              </a:rPr>
              <a:t>3. </a:t>
            </a:r>
            <a:r>
              <a:rPr lang="en-US" b="1" dirty="0">
                <a:ea typeface="ＭＳ Ｐゴシック" charset="0"/>
                <a:cs typeface="ＭＳ Ｐゴシック" charset="0"/>
              </a:rPr>
              <a:t>Powers of LGUs</a:t>
            </a:r>
          </a:p>
        </p:txBody>
      </p:sp>
      <p:sp>
        <p:nvSpPr>
          <p:cNvPr id="2054" name="Rectangle 6"/>
          <p:cNvSpPr>
            <a:spLocks noGrp="1" noChangeArrowheads="1"/>
          </p:cNvSpPr>
          <p:nvPr>
            <p:ph type="body" idx="1"/>
          </p:nvPr>
        </p:nvSpPr>
        <p:spPr>
          <a:xfrm>
            <a:off x="254000" y="1438380"/>
            <a:ext cx="8746161" cy="5051716"/>
          </a:xfrm>
        </p:spPr>
        <p:txBody>
          <a:bodyPr>
            <a:noAutofit/>
          </a:bodyPr>
          <a:lstStyle/>
          <a:p>
            <a:pPr eaLnBrk="1" hangingPunct="1">
              <a:buFont typeface="Courier New" panose="02070309020205020404" pitchFamily="49" charset="0"/>
              <a:buChar char="o"/>
            </a:pPr>
            <a:r>
              <a:rPr lang="en-US" sz="2900" dirty="0">
                <a:latin typeface="+mj-lt"/>
                <a:ea typeface="ＭＳ Ｐゴシック" charset="0"/>
                <a:cs typeface="ＭＳ Ｐゴシック" charset="0"/>
              </a:rPr>
              <a:t>LGUs do not possess </a:t>
            </a:r>
            <a:r>
              <a:rPr lang="en-US" sz="2900" b="1" dirty="0">
                <a:latin typeface="+mj-lt"/>
                <a:ea typeface="ＭＳ Ｐゴシック" charset="0"/>
                <a:cs typeface="ＭＳ Ｐゴシック" charset="0"/>
              </a:rPr>
              <a:t>inherent powers </a:t>
            </a:r>
            <a:r>
              <a:rPr lang="en-US" sz="2900" dirty="0">
                <a:latin typeface="+mj-lt"/>
                <a:ea typeface="ＭＳ Ｐゴシック" charset="0"/>
                <a:cs typeface="ＭＳ Ｐゴシック" charset="0"/>
              </a:rPr>
              <a:t>but have </a:t>
            </a:r>
            <a:r>
              <a:rPr lang="en-US" sz="2900" b="1" dirty="0">
                <a:latin typeface="+mj-lt"/>
                <a:ea typeface="ＭＳ Ｐゴシック" charset="0"/>
                <a:cs typeface="ＭＳ Ｐゴシック" charset="0"/>
              </a:rPr>
              <a:t>broad powers </a:t>
            </a:r>
            <a:r>
              <a:rPr lang="en-US" sz="2900" dirty="0">
                <a:latin typeface="+mj-lt"/>
                <a:ea typeface="ＭＳ Ｐゴシック" charset="0"/>
                <a:cs typeface="ＭＳ Ｐゴシック" charset="0"/>
              </a:rPr>
              <a:t>because of local autonomy</a:t>
            </a:r>
          </a:p>
          <a:p>
            <a:pPr eaLnBrk="1" hangingPunct="1">
              <a:buFont typeface="Courier New" panose="02070309020205020404" pitchFamily="49" charset="0"/>
              <a:buChar char="o"/>
            </a:pPr>
            <a:r>
              <a:rPr lang="en-US" sz="2900" dirty="0">
                <a:latin typeface="+mj-lt"/>
                <a:ea typeface="ＭＳ Ｐゴシック" charset="0"/>
                <a:cs typeface="ＭＳ Ｐゴシック" charset="0"/>
              </a:rPr>
              <a:t>Unlike other Administrative Agencies, LGUs can </a:t>
            </a:r>
            <a:r>
              <a:rPr lang="en-US" sz="2900" b="1" dirty="0">
                <a:latin typeface="+mj-lt"/>
                <a:ea typeface="ＭＳ Ｐゴシック" charset="0"/>
                <a:cs typeface="ＭＳ Ｐゴシック" charset="0"/>
              </a:rPr>
              <a:t>prohibit an activity </a:t>
            </a:r>
            <a:r>
              <a:rPr lang="en-US" sz="2900" dirty="0">
                <a:latin typeface="+mj-lt"/>
                <a:ea typeface="ＭＳ Ｐゴシック" charset="0"/>
                <a:cs typeface="ＭＳ Ｐゴシック" charset="0"/>
              </a:rPr>
              <a:t>when there is no law which prohibits</a:t>
            </a:r>
          </a:p>
          <a:p>
            <a:pPr eaLnBrk="1" hangingPunct="1">
              <a:buFont typeface="Courier New" panose="02070309020205020404" pitchFamily="49" charset="0"/>
              <a:buChar char="o"/>
            </a:pPr>
            <a:r>
              <a:rPr lang="en-US" sz="2900" dirty="0">
                <a:latin typeface="+mj-lt"/>
                <a:ea typeface="ＭＳ Ｐゴシック" charset="0"/>
                <a:cs typeface="ＭＳ Ｐゴシック" charset="0"/>
              </a:rPr>
              <a:t>LGUs have constitutional and statutory </a:t>
            </a:r>
            <a:r>
              <a:rPr lang="en-US" sz="2900" b="1" dirty="0">
                <a:latin typeface="+mj-lt"/>
                <a:ea typeface="ＭＳ Ｐゴシック" charset="0"/>
                <a:cs typeface="ＭＳ Ｐゴシック" charset="0"/>
              </a:rPr>
              <a:t>powers</a:t>
            </a:r>
          </a:p>
          <a:p>
            <a:pPr eaLnBrk="1" hangingPunct="1">
              <a:buFont typeface="Courier New" panose="02070309020205020404" pitchFamily="49" charset="0"/>
              <a:buChar char="o"/>
            </a:pPr>
            <a:r>
              <a:rPr lang="en-US" sz="2900" dirty="0">
                <a:latin typeface="+mj-lt"/>
                <a:ea typeface="ＭＳ Ｐゴシック" charset="0"/>
                <a:cs typeface="ＭＳ Ｐゴシック" charset="0"/>
              </a:rPr>
              <a:t>Powers </a:t>
            </a:r>
            <a:r>
              <a:rPr lang="en-US" sz="2900" b="1" dirty="0">
                <a:latin typeface="+mj-lt"/>
                <a:ea typeface="ＭＳ Ｐゴシック" charset="0"/>
                <a:cs typeface="ＭＳ Ｐゴシック" charset="0"/>
              </a:rPr>
              <a:t>interpreted</a:t>
            </a:r>
            <a:r>
              <a:rPr lang="en-US" sz="2900" dirty="0">
                <a:latin typeface="+mj-lt"/>
                <a:ea typeface="ＭＳ Ｐゴシック" charset="0"/>
                <a:cs typeface="ＭＳ Ｐゴシック" charset="0"/>
              </a:rPr>
              <a:t> in favor of LGUs (local autonomy; fiscal autonomy; local over national; lower over higher)</a:t>
            </a:r>
          </a:p>
          <a:p>
            <a:pPr eaLnBrk="1" hangingPunct="1">
              <a:buFont typeface="Courier New" panose="02070309020205020404" pitchFamily="49" charset="0"/>
              <a:buChar char="o"/>
            </a:pPr>
            <a:r>
              <a:rPr lang="en-US" sz="2900" b="1" dirty="0">
                <a:latin typeface="+mj-lt"/>
                <a:ea typeface="ＭＳ Ｐゴシック" charset="0"/>
                <a:cs typeface="ＭＳ Ｐゴシック" charset="0"/>
              </a:rPr>
              <a:t>Liberal</a:t>
            </a:r>
            <a:r>
              <a:rPr lang="en-US" sz="2900" dirty="0">
                <a:latin typeface="+mj-lt"/>
                <a:ea typeface="ＭＳ Ｐゴシック" charset="0"/>
                <a:cs typeface="ＭＳ Ｐゴシック" charset="0"/>
              </a:rPr>
              <a:t> (devolution, fiscal autonomy) and </a:t>
            </a:r>
            <a:r>
              <a:rPr lang="en-US" sz="2900" b="1" dirty="0">
                <a:latin typeface="+mj-lt"/>
                <a:ea typeface="ＭＳ Ｐゴシック" charset="0"/>
                <a:cs typeface="ＭＳ Ｐゴシック" charset="0"/>
              </a:rPr>
              <a:t>strict</a:t>
            </a:r>
            <a:r>
              <a:rPr lang="en-US" sz="2900" dirty="0">
                <a:latin typeface="+mj-lt"/>
                <a:ea typeface="ＭＳ Ｐゴシック" charset="0"/>
                <a:cs typeface="ＭＳ Ｐゴシック" charset="0"/>
              </a:rPr>
              <a:t> (</a:t>
            </a:r>
            <a:r>
              <a:rPr lang="en-US" sz="2900" dirty="0">
                <a:solidFill>
                  <a:srgbClr val="FF0000"/>
                </a:solidFill>
                <a:latin typeface="+mj-lt"/>
                <a:ea typeface="ＭＳ Ｐゴシック" charset="0"/>
                <a:cs typeface="ＭＳ Ｐゴシック" charset="0"/>
              </a:rPr>
              <a:t>police power</a:t>
            </a:r>
            <a:r>
              <a:rPr lang="en-US" sz="2900" dirty="0">
                <a:latin typeface="+mj-lt"/>
                <a:ea typeface="ＭＳ Ｐゴシック" charset="0"/>
                <a:cs typeface="ＭＳ Ｐゴシック" charset="0"/>
              </a:rPr>
              <a:t>, taxation and </a:t>
            </a:r>
            <a:r>
              <a:rPr lang="en-US" sz="2900" dirty="0">
                <a:solidFill>
                  <a:srgbClr val="FF6600"/>
                </a:solidFill>
                <a:latin typeface="+mj-lt"/>
                <a:ea typeface="ＭＳ Ｐゴシック" charset="0"/>
                <a:cs typeface="ＭＳ Ｐゴシック" charset="0"/>
              </a:rPr>
              <a:t>eminent domain</a:t>
            </a:r>
            <a:r>
              <a:rPr lang="en-US" sz="2900" dirty="0">
                <a:latin typeface="+mj-lt"/>
                <a:ea typeface="ＭＳ Ｐゴシック" charset="0"/>
                <a:cs typeface="ＭＳ Ｐゴシック" charset="0"/>
              </a:rPr>
              <a:t>) interpretation</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28</a:t>
            </a:fld>
            <a:endParaRPr lang="en-US"/>
          </a:p>
        </p:txBody>
      </p:sp>
      <p:pic>
        <p:nvPicPr>
          <p:cNvPr id="6" name="Picture 5">
            <a:extLst>
              <a:ext uri="{FF2B5EF4-FFF2-40B4-BE49-F238E27FC236}">
                <a16:creationId xmlns:a16="http://schemas.microsoft.com/office/drawing/2014/main" id="{3D68BF35-CFAC-A14B-9CC3-85D386C86720}"/>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914292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0" dirty="0">
                <a:ea typeface="ＭＳ Ｐゴシック" charset="0"/>
                <a:cs typeface="ＭＳ Ｐゴシック" charset="0"/>
              </a:rPr>
              <a:t>3.1 </a:t>
            </a:r>
            <a:r>
              <a:rPr lang="en-US" b="1" dirty="0">
                <a:ea typeface="ＭＳ Ｐゴシック" charset="0"/>
                <a:cs typeface="ＭＳ Ｐゴシック" charset="0"/>
              </a:rPr>
              <a:t>Police Power</a:t>
            </a:r>
          </a:p>
        </p:txBody>
      </p:sp>
      <p:sp>
        <p:nvSpPr>
          <p:cNvPr id="12291" name="Rectangle 3"/>
          <p:cNvSpPr>
            <a:spLocks noGrp="1" noChangeArrowheads="1"/>
          </p:cNvSpPr>
          <p:nvPr>
            <p:ph type="body" idx="1"/>
          </p:nvPr>
        </p:nvSpPr>
        <p:spPr>
          <a:xfrm>
            <a:off x="205431" y="1417637"/>
            <a:ext cx="8737674" cy="5190823"/>
          </a:xfrm>
        </p:spPr>
        <p:txBody>
          <a:bodyPr>
            <a:normAutofit/>
          </a:bodyPr>
          <a:lstStyle/>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Delegated</a:t>
            </a:r>
            <a:r>
              <a:rPr lang="en-US" sz="2800" dirty="0">
                <a:latin typeface="+mj-lt"/>
                <a:ea typeface="ＭＳ Ｐゴシック" charset="0"/>
                <a:cs typeface="ＭＳ Ｐゴシック" charset="0"/>
              </a:rPr>
              <a:t> to all LGUs</a:t>
            </a: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Definition</a:t>
            </a:r>
            <a:r>
              <a:rPr lang="en-US" sz="2800" dirty="0">
                <a:latin typeface="+mj-lt"/>
                <a:ea typeface="ＭＳ Ｐゴシック" charset="0"/>
                <a:cs typeface="ＭＳ Ｐゴシック" charset="0"/>
              </a:rPr>
              <a:t>: </a:t>
            </a:r>
            <a:r>
              <a:rPr lang="en-US" sz="2800" dirty="0">
                <a:ea typeface="ＭＳ Ｐゴシック" charset="0"/>
                <a:cs typeface="ＭＳ Ｐゴシック" charset="0"/>
              </a:rPr>
              <a:t>Authority to </a:t>
            </a:r>
            <a:r>
              <a:rPr lang="en-US" sz="2800" dirty="0"/>
              <a:t>impose burdens on private property/ restrain and regulate use of liberty and property</a:t>
            </a:r>
            <a:endParaRPr lang="en-US" sz="2800" dirty="0">
              <a:ea typeface="ＭＳ Ｐゴシック" charset="0"/>
              <a:cs typeface="ＭＳ Ｐゴシック" charset="0"/>
            </a:endParaRPr>
          </a:p>
          <a:p>
            <a:pPr>
              <a:lnSpc>
                <a:spcPct val="80000"/>
              </a:lnSpc>
              <a:buFont typeface="Courier New" panose="02070309020205020404" pitchFamily="49" charset="0"/>
              <a:buChar char="o"/>
            </a:pPr>
            <a:r>
              <a:rPr lang="en-US" sz="2800" b="1" dirty="0">
                <a:latin typeface="+mj-lt"/>
                <a:ea typeface="ＭＳ Ｐゴシック" charset="0"/>
                <a:cs typeface="ＭＳ Ｐゴシック" charset="0"/>
              </a:rPr>
              <a:t>Basis:</a:t>
            </a:r>
            <a:r>
              <a:rPr lang="en-US" sz="2800" dirty="0">
                <a:latin typeface="+mj-lt"/>
                <a:ea typeface="ＭＳ Ｐゴシック" charset="0"/>
                <a:cs typeface="ＭＳ Ｐゴシック" charset="0"/>
              </a:rPr>
              <a:t> </a:t>
            </a:r>
            <a:r>
              <a:rPr lang="en-US" sz="2800" i="1" dirty="0">
                <a:latin typeface="+mj-lt"/>
                <a:ea typeface="ＭＳ Ｐゴシック" charset="0"/>
                <a:cs typeface="ＭＳ Ｐゴシック" charset="0"/>
              </a:rPr>
              <a:t>General Welfare Clause</a:t>
            </a:r>
            <a:r>
              <a:rPr lang="en-US" sz="2800" dirty="0">
                <a:latin typeface="+mj-lt"/>
                <a:ea typeface="ＭＳ Ｐゴシック" charset="0"/>
                <a:cs typeface="ＭＳ Ｐゴシック" charset="0"/>
              </a:rPr>
              <a:t> is “</a:t>
            </a:r>
            <a:r>
              <a:rPr lang="en-US" sz="2800" dirty="0"/>
              <a:t>the delegation in statutory form of the police power of the State to LGUs”</a:t>
            </a:r>
          </a:p>
          <a:p>
            <a:pPr>
              <a:lnSpc>
                <a:spcPct val="80000"/>
              </a:lnSpc>
              <a:buFont typeface="Courier New" panose="02070309020205020404" pitchFamily="49" charset="0"/>
              <a:buChar char="o"/>
            </a:pPr>
            <a:r>
              <a:rPr lang="en-US" sz="2800" b="1" dirty="0">
                <a:latin typeface="+mj-lt"/>
                <a:ea typeface="ＭＳ Ｐゴシック" charset="0"/>
                <a:cs typeface="ＭＳ Ｐゴシック" charset="0"/>
              </a:rPr>
              <a:t>Legislative: </a:t>
            </a:r>
            <a:r>
              <a:rPr lang="en-US" sz="2800" dirty="0">
                <a:solidFill>
                  <a:schemeClr val="bg1">
                    <a:lumMod val="50000"/>
                  </a:schemeClr>
                </a:solidFill>
                <a:latin typeface="+mj-lt"/>
                <a:ea typeface="ＭＳ Ｐゴシック" charset="0"/>
                <a:cs typeface="ＭＳ Ｐゴシック" charset="0"/>
              </a:rPr>
              <a:t>Police power exercised mainly through an ordinance</a:t>
            </a: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Reason for Delegation:</a:t>
            </a:r>
            <a:r>
              <a:rPr lang="en-US" sz="2800" dirty="0">
                <a:latin typeface="+mj-lt"/>
                <a:ea typeface="ＭＳ Ｐゴシック" charset="0"/>
                <a:cs typeface="ＭＳ Ｐゴシック" charset="0"/>
              </a:rPr>
              <a:t> Dual Agency</a:t>
            </a:r>
          </a:p>
          <a:p>
            <a:pPr>
              <a:lnSpc>
                <a:spcPct val="80000"/>
              </a:lnSpc>
              <a:buFont typeface="Courier New" panose="02070309020205020404" pitchFamily="49" charset="0"/>
              <a:buChar char="o"/>
            </a:pPr>
            <a:r>
              <a:rPr lang="en-US" sz="2800" b="1" dirty="0">
                <a:latin typeface="+mj-lt"/>
              </a:rPr>
              <a:t>Hierarchy:</a:t>
            </a:r>
            <a:r>
              <a:rPr lang="en-US" sz="2800" dirty="0">
                <a:latin typeface="+mj-lt"/>
              </a:rPr>
              <a:t> </a:t>
            </a:r>
            <a:r>
              <a:rPr lang="en-US" sz="2800" dirty="0">
                <a:solidFill>
                  <a:srgbClr val="FF0000"/>
                </a:solidFill>
                <a:latin typeface="+mj-lt"/>
              </a:rPr>
              <a:t>The general welfare in terms of economic benefits cannot override the very basic rights to life, security and safety of the people </a:t>
            </a:r>
            <a:endParaRPr lang="en-US" sz="2800" dirty="0">
              <a:solidFill>
                <a:srgbClr val="FF0000"/>
              </a:solidFill>
              <a:latin typeface="+mj-lt"/>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29</a:t>
            </a:fld>
            <a:endParaRPr lang="en-US"/>
          </a:p>
        </p:txBody>
      </p:sp>
      <p:pic>
        <p:nvPicPr>
          <p:cNvPr id="6" name="Picture 5">
            <a:extLst>
              <a:ext uri="{FF2B5EF4-FFF2-40B4-BE49-F238E27FC236}">
                <a16:creationId xmlns:a16="http://schemas.microsoft.com/office/drawing/2014/main" id="{813A5FAD-6734-6940-A8B4-E41790E3958C}"/>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532375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1. </a:t>
            </a:r>
            <a:r>
              <a:rPr lang="en-US" b="1" dirty="0">
                <a:ea typeface="ＭＳ Ｐゴシック" charset="0"/>
                <a:cs typeface="ＭＳ Ｐゴシック" charset="0"/>
              </a:rPr>
              <a:t>Nature of LGUs</a:t>
            </a:r>
            <a:endParaRPr lang="en-US" dirty="0"/>
          </a:p>
        </p:txBody>
      </p:sp>
      <p:sp>
        <p:nvSpPr>
          <p:cNvPr id="3" name="Content Placeholder 2"/>
          <p:cNvSpPr>
            <a:spLocks noGrp="1"/>
          </p:cNvSpPr>
          <p:nvPr>
            <p:ph idx="1"/>
          </p:nvPr>
        </p:nvSpPr>
        <p:spPr>
          <a:xfrm>
            <a:off x="154475" y="1254071"/>
            <a:ext cx="8859856" cy="5603929"/>
          </a:xfrm>
        </p:spPr>
        <p:txBody>
          <a:bodyPr>
            <a:noAutofit/>
          </a:bodyPr>
          <a:lstStyle/>
          <a:p>
            <a:pPr>
              <a:lnSpc>
                <a:spcPct val="80000"/>
              </a:lnSpc>
              <a:buFont typeface="Courier New" panose="02070309020205020404" pitchFamily="49" charset="0"/>
              <a:buChar char="o"/>
            </a:pPr>
            <a:r>
              <a:rPr lang="en-US" sz="2800" b="1" dirty="0">
                <a:ea typeface="ＭＳ Ｐゴシック" charset="0"/>
                <a:cs typeface="ＭＳ Ｐゴシック" charset="0"/>
              </a:rPr>
              <a:t>Local Governments</a:t>
            </a:r>
            <a:r>
              <a:rPr lang="en-US" sz="2800" dirty="0">
                <a:ea typeface="ＭＳ Ｐゴシック" charset="0"/>
                <a:cs typeface="ＭＳ Ｐゴシック" charset="0"/>
              </a:rPr>
              <a:t> or </a:t>
            </a:r>
            <a:r>
              <a:rPr lang="en-US" sz="2800" b="1" dirty="0">
                <a:ea typeface="ＭＳ Ｐゴシック" charset="0"/>
                <a:cs typeface="ＭＳ Ｐゴシック" charset="0"/>
              </a:rPr>
              <a:t>Local Government Units</a:t>
            </a:r>
            <a:r>
              <a:rPr lang="en-US" sz="2800" dirty="0">
                <a:ea typeface="ＭＳ Ｐゴシック" charset="0"/>
                <a:cs typeface="ＭＳ Ｐゴシック" charset="0"/>
              </a:rPr>
              <a:t> are: </a:t>
            </a:r>
          </a:p>
          <a:p>
            <a:pPr lvl="1">
              <a:lnSpc>
                <a:spcPct val="80000"/>
              </a:lnSpc>
              <a:buFont typeface="Courier New" panose="02070309020205020404" pitchFamily="49" charset="0"/>
              <a:buChar char="o"/>
            </a:pPr>
            <a:r>
              <a:rPr lang="en-US" dirty="0">
                <a:ea typeface="ＭＳ Ｐゴシック" charset="0"/>
                <a:cs typeface="ＭＳ Ｐゴシック" charset="0"/>
              </a:rPr>
              <a:t>Territorial and Political Subdivisions</a:t>
            </a:r>
          </a:p>
          <a:p>
            <a:pPr lvl="1">
              <a:lnSpc>
                <a:spcPct val="80000"/>
              </a:lnSpc>
              <a:buFont typeface="Courier New" panose="02070309020205020404" pitchFamily="49" charset="0"/>
              <a:buChar char="o"/>
            </a:pPr>
            <a:r>
              <a:rPr lang="en-US" dirty="0">
                <a:ea typeface="ＭＳ Ｐゴシック" charset="0"/>
                <a:cs typeface="ＭＳ Ｐゴシック" charset="0"/>
              </a:rPr>
              <a:t>Public Corporations</a:t>
            </a:r>
          </a:p>
          <a:p>
            <a:pPr lvl="1">
              <a:lnSpc>
                <a:spcPct val="80000"/>
              </a:lnSpc>
              <a:buFont typeface="Courier New" panose="02070309020205020404" pitchFamily="49" charset="0"/>
              <a:buChar char="o"/>
            </a:pPr>
            <a:r>
              <a:rPr lang="en-US" dirty="0">
                <a:ea typeface="ＭＳ Ｐゴシック" charset="0"/>
                <a:cs typeface="ＭＳ Ｐゴシック" charset="0"/>
              </a:rPr>
              <a:t>Municipal Corporations Proper</a:t>
            </a:r>
          </a:p>
          <a:p>
            <a:pPr lvl="1">
              <a:lnSpc>
                <a:spcPct val="80000"/>
              </a:lnSpc>
              <a:buFont typeface="Courier New" panose="02070309020205020404" pitchFamily="49" charset="0"/>
              <a:buChar char="o"/>
            </a:pPr>
            <a:r>
              <a:rPr lang="en-US" dirty="0">
                <a:ea typeface="ＭＳ Ｐゴシック" charset="0"/>
                <a:cs typeface="ＭＳ Ｐゴシック" charset="0"/>
              </a:rPr>
              <a:t>Administrative Agencies </a:t>
            </a:r>
          </a:p>
          <a:p>
            <a:pPr lvl="1">
              <a:lnSpc>
                <a:spcPct val="80000"/>
              </a:lnSpc>
              <a:buFont typeface="Courier New" panose="02070309020205020404" pitchFamily="49" charset="0"/>
              <a:buChar char="o"/>
            </a:pPr>
            <a:r>
              <a:rPr lang="en-US" dirty="0">
                <a:ea typeface="ＭＳ Ｐゴシック" charset="0"/>
                <a:cs typeface="ＭＳ Ｐゴシック" charset="0"/>
              </a:rPr>
              <a:t>Public Offices</a:t>
            </a:r>
            <a:endParaRPr lang="en-US" altLang="ja-JP" dirty="0">
              <a:latin typeface="+mj-lt"/>
              <a:ea typeface="ＭＳ Ｐゴシック" charset="0"/>
              <a:cs typeface="ＭＳ Ｐゴシック" charset="0"/>
            </a:endParaRPr>
          </a:p>
          <a:p>
            <a:pPr>
              <a:lnSpc>
                <a:spcPct val="80000"/>
              </a:lnSpc>
              <a:buFont typeface="Courier New" panose="02070309020205020404" pitchFamily="49" charset="0"/>
              <a:buChar char="o"/>
            </a:pPr>
            <a:r>
              <a:rPr lang="ja-JP" altLang="en-US" sz="2800" dirty="0">
                <a:latin typeface="+mj-lt"/>
                <a:ea typeface="ＭＳ Ｐゴシック" charset="0"/>
                <a:cs typeface="ＭＳ Ｐゴシック" charset="0"/>
              </a:rPr>
              <a:t>“</a:t>
            </a:r>
            <a:r>
              <a:rPr lang="en-US" sz="2800" dirty="0">
                <a:latin typeface="+mj-lt"/>
                <a:ea typeface="ＭＳ Ｐゴシック" charset="0"/>
                <a:cs typeface="ＭＳ Ｐゴシック" charset="0"/>
              </a:rPr>
              <a:t>Ours is still a </a:t>
            </a:r>
            <a:r>
              <a:rPr lang="en-US" sz="2800" b="1" dirty="0">
                <a:latin typeface="+mj-lt"/>
                <a:ea typeface="ＭＳ Ｐゴシック" charset="0"/>
                <a:cs typeface="ＭＳ Ｐゴシック" charset="0"/>
              </a:rPr>
              <a:t>unitary form </a:t>
            </a:r>
            <a:r>
              <a:rPr lang="en-US" sz="2800" dirty="0">
                <a:latin typeface="+mj-lt"/>
                <a:ea typeface="ＭＳ Ｐゴシック" charset="0"/>
                <a:cs typeface="ＭＳ Ｐゴシック" charset="0"/>
              </a:rPr>
              <a:t>of government, not a federal state.</a:t>
            </a:r>
            <a:r>
              <a:rPr lang="ja-JP" altLang="en-US" sz="2800">
                <a:latin typeface="+mj-lt"/>
                <a:ea typeface="ＭＳ Ｐゴシック" charset="0"/>
                <a:cs typeface="ＭＳ Ｐゴシック" charset="0"/>
              </a:rPr>
              <a:t>”</a:t>
            </a:r>
            <a:endParaRPr lang="en-US" sz="2800" dirty="0">
              <a:latin typeface="+mj-lt"/>
              <a:ea typeface="ＭＳ Ｐゴシック" charset="0"/>
              <a:cs typeface="ＭＳ Ｐゴシック" charset="0"/>
            </a:endParaRPr>
          </a:p>
          <a:p>
            <a:pPr>
              <a:lnSpc>
                <a:spcPct val="80000"/>
              </a:lnSpc>
              <a:buFont typeface="Courier New" panose="02070309020205020404" pitchFamily="49" charset="0"/>
              <a:buChar char="o"/>
            </a:pPr>
            <a:r>
              <a:rPr lang="en-US" sz="2800" dirty="0">
                <a:latin typeface="+mj-lt"/>
                <a:ea typeface="ＭＳ Ｐゴシック" charset="0"/>
                <a:cs typeface="ＭＳ Ｐゴシック" charset="0"/>
              </a:rPr>
              <a:t>LGUs do </a:t>
            </a:r>
            <a:r>
              <a:rPr lang="en-US" sz="2800" b="1" dirty="0">
                <a:latin typeface="+mj-lt"/>
                <a:ea typeface="ＭＳ Ｐゴシック" charset="0"/>
                <a:cs typeface="ＭＳ Ｐゴシック" charset="0"/>
              </a:rPr>
              <a:t>not</a:t>
            </a:r>
            <a:r>
              <a:rPr lang="en-US" sz="2800" dirty="0">
                <a:latin typeface="+mj-lt"/>
                <a:ea typeface="ＭＳ Ｐゴシック" charset="0"/>
                <a:cs typeface="ＭＳ Ｐゴシック" charset="0"/>
              </a:rPr>
              <a:t> have </a:t>
            </a:r>
            <a:r>
              <a:rPr lang="en-US" sz="2800" b="1" dirty="0">
                <a:latin typeface="+mj-lt"/>
                <a:ea typeface="ＭＳ Ｐゴシック" charset="0"/>
                <a:cs typeface="ＭＳ Ｐゴシック" charset="0"/>
              </a:rPr>
              <a:t>constitutionally-protected sovereignty</a:t>
            </a:r>
            <a:r>
              <a:rPr lang="en-US" sz="2800" dirty="0">
                <a:latin typeface="+mj-lt"/>
                <a:ea typeface="ＭＳ Ｐゴシック" charset="0"/>
                <a:cs typeface="ＭＳ Ｐゴシック" charset="0"/>
              </a:rPr>
              <a:t>. LGUs have no claim against the State. </a:t>
            </a:r>
          </a:p>
          <a:p>
            <a:pPr>
              <a:lnSpc>
                <a:spcPct val="80000"/>
              </a:lnSpc>
              <a:buFont typeface="Courier New" panose="02070309020205020404" pitchFamily="49" charset="0"/>
              <a:buChar char="o"/>
            </a:pPr>
            <a:r>
              <a:rPr lang="en-US" sz="2800" dirty="0">
                <a:latin typeface="+mj-lt"/>
                <a:ea typeface="ＭＳ Ｐゴシック" charset="0"/>
                <a:cs typeface="ＭＳ Ｐゴシック" charset="0"/>
              </a:rPr>
              <a:t>LGUs are </a:t>
            </a:r>
            <a:r>
              <a:rPr lang="en-US" sz="2800" b="1" dirty="0">
                <a:latin typeface="+mj-lt"/>
                <a:ea typeface="ＭＳ Ｐゴシック" charset="0"/>
                <a:cs typeface="ＭＳ Ｐゴシック" charset="0"/>
              </a:rPr>
              <a:t>not </a:t>
            </a:r>
            <a:r>
              <a:rPr lang="ja-JP" altLang="en-US" sz="2800" b="1" dirty="0">
                <a:latin typeface="+mj-lt"/>
                <a:ea typeface="ＭＳ Ｐゴシック" charset="0"/>
                <a:cs typeface="ＭＳ Ｐゴシック" charset="0"/>
              </a:rPr>
              <a:t>“</a:t>
            </a:r>
            <a:r>
              <a:rPr lang="en-US" sz="2800" b="1" i="1" dirty="0">
                <a:latin typeface="+mj-lt"/>
                <a:ea typeface="ＭＳ Ｐゴシック" charset="0"/>
                <a:cs typeface="ＭＳ Ｐゴシック" charset="0"/>
              </a:rPr>
              <a:t>Imperium in Imperio</a:t>
            </a:r>
            <a:r>
              <a:rPr lang="ja-JP" altLang="en-US" sz="2800">
                <a:latin typeface="+mj-lt"/>
                <a:ea typeface="ＭＳ Ｐゴシック" charset="0"/>
                <a:cs typeface="ＭＳ Ｐゴシック" charset="0"/>
              </a:rPr>
              <a:t>”</a:t>
            </a:r>
            <a:r>
              <a:rPr lang="en-US" altLang="ja-JP" sz="2800" dirty="0">
                <a:latin typeface="+mj-lt"/>
                <a:ea typeface="ＭＳ Ｐゴシック" charset="0"/>
                <a:cs typeface="ＭＳ Ｐゴシック" charset="0"/>
              </a:rPr>
              <a:t> (empires within an empire), </a:t>
            </a:r>
            <a:r>
              <a:rPr lang="en-US" sz="2800" dirty="0">
                <a:latin typeface="+mj-lt"/>
                <a:ea typeface="ＭＳ Ｐゴシック" charset="0"/>
                <a:cs typeface="ＭＳ Ｐゴシック" charset="0"/>
              </a:rPr>
              <a:t>not Independent Sub-National Units</a:t>
            </a: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3</a:t>
            </a:fld>
            <a:endParaRPr lang="en-US"/>
          </a:p>
        </p:txBody>
      </p:sp>
      <p:pic>
        <p:nvPicPr>
          <p:cNvPr id="6" name="Picture 5">
            <a:extLst>
              <a:ext uri="{FF2B5EF4-FFF2-40B4-BE49-F238E27FC236}">
                <a16:creationId xmlns:a16="http://schemas.microsoft.com/office/drawing/2014/main" id="{CCC50556-CEF7-2F48-9A4A-E78BB5901146}"/>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873061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3.1 </a:t>
            </a:r>
            <a:r>
              <a:rPr lang="en-US" b="1" dirty="0">
                <a:ea typeface="ＭＳ Ｐゴシック" charset="0"/>
                <a:cs typeface="ＭＳ Ｐゴシック" charset="0"/>
              </a:rPr>
              <a:t>Police Power</a:t>
            </a:r>
            <a:endParaRPr lang="en-US" dirty="0"/>
          </a:p>
        </p:txBody>
      </p:sp>
      <p:sp>
        <p:nvSpPr>
          <p:cNvPr id="3" name="Content Placeholder 2"/>
          <p:cNvSpPr>
            <a:spLocks noGrp="1"/>
          </p:cNvSpPr>
          <p:nvPr>
            <p:ph idx="1"/>
          </p:nvPr>
        </p:nvSpPr>
        <p:spPr>
          <a:xfrm>
            <a:off x="276115" y="1315092"/>
            <a:ext cx="8596371" cy="5542907"/>
          </a:xfrm>
        </p:spPr>
        <p:txBody>
          <a:bodyPr>
            <a:normAutofit fontScale="92500" lnSpcReduction="10000"/>
          </a:bodyPr>
          <a:lstStyle/>
          <a:p>
            <a:pPr>
              <a:lnSpc>
                <a:spcPct val="80000"/>
              </a:lnSpc>
              <a:buFont typeface="Courier New" panose="02070309020205020404" pitchFamily="49" charset="0"/>
              <a:buChar char="o"/>
            </a:pPr>
            <a:r>
              <a:rPr lang="en-US" sz="3000" b="1" dirty="0">
                <a:latin typeface="+mj-lt"/>
                <a:ea typeface="ＭＳ Ｐゴシック" charset="0"/>
                <a:cs typeface="ＭＳ Ｐゴシック" charset="0"/>
              </a:rPr>
              <a:t>Scope: </a:t>
            </a:r>
            <a:r>
              <a:rPr lang="en-US" sz="3000" dirty="0">
                <a:solidFill>
                  <a:schemeClr val="bg1">
                    <a:lumMod val="50000"/>
                  </a:schemeClr>
                </a:solidFill>
                <a:latin typeface="+mj-lt"/>
                <a:ea typeface="ＭＳ Ｐゴシック" charset="0"/>
                <a:cs typeface="ＭＳ Ｐゴシック" charset="0"/>
              </a:rPr>
              <a:t>not give LGU invincible authority (cannot take private property); </a:t>
            </a:r>
            <a:r>
              <a:rPr lang="en-US" sz="3000" dirty="0">
                <a:solidFill>
                  <a:srgbClr val="FF0000"/>
                </a:solidFill>
                <a:latin typeface="+mj-lt"/>
                <a:ea typeface="ＭＳ Ｐゴシック" charset="0"/>
                <a:cs typeface="ＭＳ Ｐゴシック" charset="0"/>
              </a:rPr>
              <a:t>not o</a:t>
            </a:r>
            <a:r>
              <a:rPr lang="en-PH" sz="3000" dirty="0" err="1">
                <a:solidFill>
                  <a:srgbClr val="FF0000"/>
                </a:solidFill>
                <a:cs typeface="Tahoma"/>
              </a:rPr>
              <a:t>ver</a:t>
            </a:r>
            <a:r>
              <a:rPr lang="en-PH" sz="3000" dirty="0">
                <a:solidFill>
                  <a:srgbClr val="FF0000"/>
                </a:solidFill>
                <a:cs typeface="Tahoma"/>
              </a:rPr>
              <a:t>- (greater burden than necessary) or under-inclusiveness (</a:t>
            </a:r>
            <a:r>
              <a:rPr lang="en-US" sz="3000" dirty="0">
                <a:solidFill>
                  <a:srgbClr val="FF0000"/>
                </a:solidFill>
              </a:rPr>
              <a:t>ban on aerial spraying since the occurrence of pesticide drift results from any mode of pesticide application)</a:t>
            </a:r>
            <a:endParaRPr lang="en-US" sz="3000" b="1" dirty="0">
              <a:ea typeface="ＭＳ Ｐゴシック" charset="0"/>
              <a:cs typeface="ＭＳ Ｐゴシック" charset="0"/>
            </a:endParaRPr>
          </a:p>
          <a:p>
            <a:pPr>
              <a:lnSpc>
                <a:spcPct val="80000"/>
              </a:lnSpc>
              <a:buFont typeface="Courier New" panose="02070309020205020404" pitchFamily="49" charset="0"/>
              <a:buChar char="o"/>
            </a:pPr>
            <a:r>
              <a:rPr lang="en-US" sz="3000" b="1" dirty="0">
                <a:ea typeface="ＭＳ Ｐゴシック" charset="0"/>
                <a:cs typeface="ＭＳ Ｐゴシック" charset="0"/>
              </a:rPr>
              <a:t>2 Requisites:</a:t>
            </a:r>
            <a:r>
              <a:rPr lang="en-US" sz="3000" dirty="0">
                <a:ea typeface="ＭＳ Ｐゴシック" charset="0"/>
                <a:cs typeface="ＭＳ Ｐゴシック" charset="0"/>
              </a:rPr>
              <a:t> (1) Lawful Subject (equal protection; public interest requires interference) </a:t>
            </a:r>
            <a:r>
              <a:rPr lang="en-US" sz="3000" i="1" dirty="0">
                <a:ea typeface="ＭＳ Ｐゴシック" charset="0"/>
                <a:cs typeface="ＭＳ Ｐゴシック" charset="0"/>
              </a:rPr>
              <a:t>and</a:t>
            </a:r>
            <a:r>
              <a:rPr lang="en-US" sz="3000" b="1" dirty="0">
                <a:ea typeface="ＭＳ Ｐゴシック" charset="0"/>
                <a:cs typeface="ＭＳ Ｐゴシック" charset="0"/>
              </a:rPr>
              <a:t> </a:t>
            </a:r>
            <a:r>
              <a:rPr lang="en-US" sz="3000" dirty="0">
                <a:ea typeface="ＭＳ Ｐゴシック" charset="0"/>
                <a:cs typeface="ＭＳ Ｐゴシック" charset="0"/>
              </a:rPr>
              <a:t>(2)</a:t>
            </a:r>
            <a:r>
              <a:rPr lang="en-US" sz="3000" b="1" dirty="0">
                <a:ea typeface="ＭＳ Ｐゴシック" charset="0"/>
                <a:cs typeface="ＭＳ Ｐゴシック" charset="0"/>
              </a:rPr>
              <a:t> </a:t>
            </a:r>
            <a:r>
              <a:rPr lang="en-US" sz="3000" dirty="0">
                <a:ea typeface="ＭＳ Ｐゴシック" charset="0"/>
                <a:cs typeface="ＭＳ Ｐゴシック" charset="0"/>
              </a:rPr>
              <a:t>Lawful Method (due process; reasonable means to achieve purpose)</a:t>
            </a:r>
          </a:p>
          <a:p>
            <a:pPr>
              <a:lnSpc>
                <a:spcPct val="80000"/>
              </a:lnSpc>
              <a:buFont typeface="Courier New" panose="02070309020205020404" pitchFamily="49" charset="0"/>
              <a:buChar char="o"/>
            </a:pPr>
            <a:r>
              <a:rPr lang="en-US" sz="3000" b="1" dirty="0">
                <a:solidFill>
                  <a:srgbClr val="FF0000"/>
                </a:solidFill>
                <a:ea typeface="ＭＳ Ｐゴシック" charset="0"/>
                <a:cs typeface="ＭＳ Ｐゴシック" charset="0"/>
              </a:rPr>
              <a:t>2 Tests</a:t>
            </a:r>
            <a:r>
              <a:rPr lang="en-US" sz="3000" dirty="0">
                <a:solidFill>
                  <a:srgbClr val="FF0000"/>
                </a:solidFill>
                <a:ea typeface="ＭＳ Ｐゴシック" charset="0"/>
                <a:cs typeface="ＭＳ Ｐゴシック" charset="0"/>
              </a:rPr>
              <a:t>: Rational Relationship (governmental interest and means) </a:t>
            </a:r>
            <a:r>
              <a:rPr lang="en-US" sz="3000" i="1" dirty="0">
                <a:solidFill>
                  <a:srgbClr val="FF0000"/>
                </a:solidFill>
                <a:ea typeface="ＭＳ Ｐゴシック" charset="0"/>
                <a:cs typeface="ＭＳ Ｐゴシック" charset="0"/>
              </a:rPr>
              <a:t>and</a:t>
            </a:r>
            <a:r>
              <a:rPr lang="en-US" sz="3000" dirty="0">
                <a:solidFill>
                  <a:srgbClr val="FF0000"/>
                </a:solidFill>
                <a:ea typeface="ＭＳ Ｐゴシック" charset="0"/>
                <a:cs typeface="ＭＳ Ｐゴシック" charset="0"/>
              </a:rPr>
              <a:t> Strict Scrutiny (compelling, not just substantial (2016) – </a:t>
            </a:r>
            <a:r>
              <a:rPr lang="en-US" sz="3000" dirty="0">
                <a:solidFill>
                  <a:srgbClr val="3366FF"/>
                </a:solidFill>
                <a:ea typeface="ＭＳ Ｐゴシック" charset="0"/>
                <a:cs typeface="ＭＳ Ｐゴシック" charset="0"/>
              </a:rPr>
              <a:t>e.g. juvenile safety in curfew</a:t>
            </a:r>
            <a:r>
              <a:rPr lang="en-US" sz="3000" dirty="0">
                <a:solidFill>
                  <a:srgbClr val="FF0000"/>
                </a:solidFill>
                <a:ea typeface="ＭＳ Ｐゴシック" charset="0"/>
                <a:cs typeface="ＭＳ Ｐゴシック" charset="0"/>
              </a:rPr>
              <a:t>)</a:t>
            </a:r>
          </a:p>
          <a:p>
            <a:pPr>
              <a:lnSpc>
                <a:spcPct val="80000"/>
              </a:lnSpc>
              <a:buFont typeface="Courier New" panose="02070309020205020404" pitchFamily="49" charset="0"/>
              <a:buChar char="o"/>
            </a:pPr>
            <a:r>
              <a:rPr lang="en-US" sz="3000" b="1" dirty="0">
                <a:ea typeface="ＭＳ Ｐゴシック" charset="0"/>
                <a:cs typeface="ＭＳ Ｐゴシック" charset="0"/>
              </a:rPr>
              <a:t>2 Branches:</a:t>
            </a:r>
            <a:r>
              <a:rPr lang="en-US" sz="3000" dirty="0">
                <a:ea typeface="ＭＳ Ｐゴシック" charset="0"/>
                <a:cs typeface="ＭＳ Ｐゴシック" charset="0"/>
              </a:rPr>
              <a:t> General Legislative – what law expressly allows (e.g. abate nuisance, business permit) and Police Power Proper – based on principles/ policies (e.g. issue cease and desist orders)</a:t>
            </a:r>
          </a:p>
          <a:p>
            <a:endParaRPr lang="en-US" dirty="0"/>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30</a:t>
            </a:fld>
            <a:endParaRPr lang="en-US"/>
          </a:p>
        </p:txBody>
      </p:sp>
      <p:pic>
        <p:nvPicPr>
          <p:cNvPr id="6" name="Picture 5">
            <a:extLst>
              <a:ext uri="{FF2B5EF4-FFF2-40B4-BE49-F238E27FC236}">
                <a16:creationId xmlns:a16="http://schemas.microsoft.com/office/drawing/2014/main" id="{F8DA2365-C514-524D-8B15-34532AAE8B77}"/>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537200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3.1 </a:t>
            </a:r>
            <a:r>
              <a:rPr lang="en-US" b="1" dirty="0">
                <a:ea typeface="ＭＳ Ｐゴシック" charset="0"/>
                <a:cs typeface="ＭＳ Ｐゴシック" charset="0"/>
              </a:rPr>
              <a:t>Police Power</a:t>
            </a:r>
            <a:endParaRPr lang="en-US" dirty="0"/>
          </a:p>
        </p:txBody>
      </p:sp>
      <p:sp>
        <p:nvSpPr>
          <p:cNvPr id="3" name="Content Placeholder 2"/>
          <p:cNvSpPr>
            <a:spLocks noGrp="1"/>
          </p:cNvSpPr>
          <p:nvPr>
            <p:ph idx="1"/>
          </p:nvPr>
        </p:nvSpPr>
        <p:spPr>
          <a:xfrm>
            <a:off x="276115" y="1315092"/>
            <a:ext cx="8596371" cy="5542907"/>
          </a:xfrm>
        </p:spPr>
        <p:txBody>
          <a:bodyPr>
            <a:normAutofit/>
          </a:bodyPr>
          <a:lstStyle/>
          <a:p>
            <a:pPr>
              <a:lnSpc>
                <a:spcPct val="80000"/>
              </a:lnSpc>
              <a:buFont typeface="Courier New" panose="02070309020205020404" pitchFamily="49" charset="0"/>
              <a:buChar char="o"/>
            </a:pPr>
            <a:r>
              <a:rPr lang="en-US" sz="3200" b="1" dirty="0">
                <a:solidFill>
                  <a:srgbClr val="FF0000"/>
                </a:solidFill>
              </a:rPr>
              <a:t>Precautionary principle:</a:t>
            </a:r>
            <a:r>
              <a:rPr lang="en-US" sz="3200" dirty="0">
                <a:solidFill>
                  <a:srgbClr val="FF0000"/>
                </a:solidFill>
              </a:rPr>
              <a:t> relevant if there is concurrence of three elements, namely: </a:t>
            </a:r>
            <a:r>
              <a:rPr lang="en-US" sz="3200" dirty="0">
                <a:solidFill>
                  <a:srgbClr val="7030A0"/>
                </a:solidFill>
              </a:rPr>
              <a:t>(scientific) </a:t>
            </a:r>
            <a:r>
              <a:rPr lang="en-US" sz="3200" dirty="0">
                <a:solidFill>
                  <a:srgbClr val="FF0000"/>
                </a:solidFill>
              </a:rPr>
              <a:t>uncertainty, threat of environmental damage and serious or irreversible harm. In situations where the threat is relatively certain, or ·that the causal link between an action and environmental damage can be established, or the probability of occurrence can be calculated, only preventive, not precautionary measures, may be taken; application against aerial spraying cannot be solely based on a fact-finding study which is not a scientific study </a:t>
            </a:r>
            <a:r>
              <a:rPr lang="en-US" sz="3200" dirty="0">
                <a:solidFill>
                  <a:srgbClr val="7030A0"/>
                </a:solidFill>
              </a:rPr>
              <a:t>(not meant to apply to all environmental cases)</a:t>
            </a:r>
            <a:endParaRPr lang="en-US" sz="3200" dirty="0">
              <a:solidFill>
                <a:srgbClr val="7030A0"/>
              </a:solidFill>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31</a:t>
            </a:fld>
            <a:endParaRPr lang="en-US"/>
          </a:p>
        </p:txBody>
      </p:sp>
      <p:pic>
        <p:nvPicPr>
          <p:cNvPr id="6" name="Picture 5">
            <a:extLst>
              <a:ext uri="{FF2B5EF4-FFF2-40B4-BE49-F238E27FC236}">
                <a16:creationId xmlns:a16="http://schemas.microsoft.com/office/drawing/2014/main" id="{F8DA2365-C514-524D-8B15-34532AAE8B77}"/>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847722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0" dirty="0">
                <a:ea typeface="ＭＳ Ｐゴシック" charset="0"/>
                <a:cs typeface="ＭＳ Ｐゴシック" charset="0"/>
              </a:rPr>
              <a:t>3.1 </a:t>
            </a:r>
            <a:r>
              <a:rPr lang="en-US" b="1" dirty="0">
                <a:ea typeface="ＭＳ Ｐゴシック" charset="0"/>
                <a:cs typeface="ＭＳ Ｐゴシック" charset="0"/>
              </a:rPr>
              <a:t>Police Power</a:t>
            </a:r>
          </a:p>
        </p:txBody>
      </p:sp>
      <p:sp>
        <p:nvSpPr>
          <p:cNvPr id="10243" name="Rectangle 3"/>
          <p:cNvSpPr>
            <a:spLocks noGrp="1" noChangeArrowheads="1"/>
          </p:cNvSpPr>
          <p:nvPr>
            <p:ph type="body" idx="1"/>
          </p:nvPr>
        </p:nvSpPr>
        <p:spPr>
          <a:xfrm>
            <a:off x="457200" y="1417638"/>
            <a:ext cx="8419672" cy="5165724"/>
          </a:xfrm>
        </p:spPr>
        <p:txBody>
          <a:bodyPr>
            <a:normAutofit lnSpcReduction="10000"/>
          </a:bodyPr>
          <a:lstStyle/>
          <a:p>
            <a:pPr marL="609600" indent="-609600" eaLnBrk="1" hangingPunct="1">
              <a:lnSpc>
                <a:spcPct val="90000"/>
              </a:lnSpc>
              <a:buFont typeface="Wingdings" charset="0"/>
              <a:buNone/>
            </a:pPr>
            <a:r>
              <a:rPr lang="en-US" b="1" i="1" dirty="0">
                <a:latin typeface="+mj-lt"/>
                <a:ea typeface="ＭＳ Ｐゴシック" charset="0"/>
                <a:cs typeface="ＭＳ Ｐゴシック" charset="0"/>
              </a:rPr>
              <a:t>Invalid</a:t>
            </a:r>
          </a:p>
          <a:p>
            <a:pPr marL="609600" indent="-609600" eaLnBrk="1" hangingPunct="1">
              <a:lnSpc>
                <a:spcPct val="90000"/>
              </a:lnSpc>
              <a:buFont typeface="Wingdings" charset="0"/>
              <a:buAutoNum type="arabicPeriod"/>
            </a:pPr>
            <a:r>
              <a:rPr lang="en-US" sz="2600" dirty="0">
                <a:latin typeface="+mj-lt"/>
                <a:ea typeface="ＭＳ Ｐゴシック" charset="0"/>
                <a:cs typeface="ＭＳ Ｐゴシック" charset="0"/>
              </a:rPr>
              <a:t>Prohibit setting up of PCSO lotto outlets</a:t>
            </a:r>
          </a:p>
          <a:p>
            <a:pPr marL="609600" indent="-609600" eaLnBrk="1" hangingPunct="1">
              <a:lnSpc>
                <a:spcPct val="90000"/>
              </a:lnSpc>
              <a:buFont typeface="Wingdings" charset="0"/>
              <a:buAutoNum type="arabicPeriod"/>
            </a:pPr>
            <a:r>
              <a:rPr lang="en-US" sz="2600" dirty="0">
                <a:latin typeface="+mj-lt"/>
                <a:ea typeface="ＭＳ Ｐゴシック" charset="0"/>
                <a:cs typeface="ＭＳ Ｐゴシック" charset="0"/>
              </a:rPr>
              <a:t>Regulate Jai Alai frontons</a:t>
            </a:r>
          </a:p>
          <a:p>
            <a:pPr marL="609600" indent="-609600" eaLnBrk="1" hangingPunct="1">
              <a:lnSpc>
                <a:spcPct val="90000"/>
              </a:lnSpc>
              <a:buFont typeface="Wingdings" charset="0"/>
              <a:buAutoNum type="arabicPeriod"/>
            </a:pPr>
            <a:r>
              <a:rPr lang="en-US" sz="2600" dirty="0">
                <a:latin typeface="+mj-lt"/>
                <a:ea typeface="ＭＳ Ｐゴシック" charset="0"/>
                <a:cs typeface="ＭＳ Ｐゴシック" charset="0"/>
              </a:rPr>
              <a:t>Regulate professions regulated by PRC</a:t>
            </a:r>
          </a:p>
          <a:p>
            <a:pPr marL="609600" indent="-609600" eaLnBrk="1" hangingPunct="1">
              <a:lnSpc>
                <a:spcPct val="90000"/>
              </a:lnSpc>
              <a:buFont typeface="Wingdings" charset="0"/>
              <a:buAutoNum type="arabicPeriod"/>
            </a:pPr>
            <a:r>
              <a:rPr lang="en-US" sz="2600" dirty="0">
                <a:latin typeface="+mj-lt"/>
                <a:ea typeface="ＭＳ Ｐゴシック" charset="0"/>
                <a:cs typeface="ＭＳ Ｐゴシック" charset="0"/>
              </a:rPr>
              <a:t>Operate dumpsites in violation of environmental standards</a:t>
            </a:r>
          </a:p>
          <a:p>
            <a:pPr marL="609600" indent="-609600" eaLnBrk="1" hangingPunct="1">
              <a:lnSpc>
                <a:spcPct val="90000"/>
              </a:lnSpc>
              <a:buFont typeface="Wingdings" charset="0"/>
              <a:buAutoNum type="arabicPeriod"/>
            </a:pPr>
            <a:r>
              <a:rPr lang="en-US" sz="2600" dirty="0">
                <a:latin typeface="+mj-lt"/>
                <a:ea typeface="ＭＳ Ｐゴシック" charset="0"/>
                <a:cs typeface="ＭＳ Ｐゴシック" charset="0"/>
              </a:rPr>
              <a:t>Issue drivers’ licenses</a:t>
            </a:r>
          </a:p>
          <a:p>
            <a:pPr marL="609600" indent="-609600" eaLnBrk="1" hangingPunct="1">
              <a:lnSpc>
                <a:spcPct val="90000"/>
              </a:lnSpc>
              <a:buFont typeface="Wingdings" charset="0"/>
              <a:buAutoNum type="arabicPeriod"/>
            </a:pPr>
            <a:r>
              <a:rPr lang="en-US" sz="2600" dirty="0">
                <a:latin typeface="+mj-lt"/>
                <a:ea typeface="ＭＳ Ｐゴシック" charset="0"/>
                <a:cs typeface="ＭＳ Ｐゴシック" charset="0"/>
              </a:rPr>
              <a:t>Register motor vehicles</a:t>
            </a:r>
          </a:p>
          <a:p>
            <a:pPr marL="609600" indent="-609600" eaLnBrk="1" hangingPunct="1">
              <a:lnSpc>
                <a:spcPct val="90000"/>
              </a:lnSpc>
              <a:buFont typeface="Wingdings" charset="0"/>
              <a:buAutoNum type="arabicPeriod"/>
            </a:pPr>
            <a:r>
              <a:rPr lang="en-US" sz="2600" dirty="0">
                <a:latin typeface="+mj-lt"/>
                <a:ea typeface="ＭＳ Ｐゴシック" charset="0"/>
                <a:cs typeface="ＭＳ Ｐゴシック" charset="0"/>
              </a:rPr>
              <a:t>Regulate or Tax </a:t>
            </a:r>
            <a:r>
              <a:rPr lang="en-US" sz="2600" dirty="0" err="1">
                <a:latin typeface="+mj-lt"/>
                <a:ea typeface="ＭＳ Ｐゴシック" charset="0"/>
                <a:cs typeface="ＭＳ Ｐゴシック" charset="0"/>
              </a:rPr>
              <a:t>jueteng</a:t>
            </a:r>
            <a:endParaRPr lang="en-US" sz="2600" dirty="0">
              <a:latin typeface="+mj-lt"/>
              <a:ea typeface="ＭＳ Ｐゴシック" charset="0"/>
              <a:cs typeface="ＭＳ Ｐゴシック" charset="0"/>
            </a:endParaRPr>
          </a:p>
          <a:p>
            <a:pPr marL="609600" indent="-609600">
              <a:lnSpc>
                <a:spcPct val="90000"/>
              </a:lnSpc>
              <a:buFont typeface="Wingdings" charset="0"/>
              <a:buAutoNum type="arabicPeriod"/>
            </a:pPr>
            <a:r>
              <a:rPr lang="en-US" sz="2600" dirty="0">
                <a:ea typeface="ＭＳ Ｐゴシック" charset="0"/>
                <a:cs typeface="ＭＳ Ｐゴシック" charset="0"/>
              </a:rPr>
              <a:t>Prohibit the operation or establishment of massage parlors, beerhouses, motels, etc. in a certain area/ road or require conversion to other businesses without just compensation</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32</a:t>
            </a:fld>
            <a:endParaRPr lang="en-US"/>
          </a:p>
        </p:txBody>
      </p:sp>
      <p:pic>
        <p:nvPicPr>
          <p:cNvPr id="6" name="Picture 5">
            <a:extLst>
              <a:ext uri="{FF2B5EF4-FFF2-40B4-BE49-F238E27FC236}">
                <a16:creationId xmlns:a16="http://schemas.microsoft.com/office/drawing/2014/main" id="{567CF2C4-9B71-F047-B177-5B2E2C8CD33B}"/>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982919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0" dirty="0">
                <a:ea typeface="ＭＳ Ｐゴシック" charset="0"/>
                <a:cs typeface="ＭＳ Ｐゴシック" charset="0"/>
              </a:rPr>
              <a:t>3.1 </a:t>
            </a:r>
            <a:r>
              <a:rPr lang="en-US" b="1" dirty="0">
                <a:ea typeface="ＭＳ Ｐゴシック" charset="0"/>
                <a:cs typeface="ＭＳ Ｐゴシック" charset="0"/>
              </a:rPr>
              <a:t>Police Power</a:t>
            </a:r>
          </a:p>
        </p:txBody>
      </p:sp>
      <p:sp>
        <p:nvSpPr>
          <p:cNvPr id="11267" name="Rectangle 3"/>
          <p:cNvSpPr>
            <a:spLocks noGrp="1" noChangeArrowheads="1"/>
          </p:cNvSpPr>
          <p:nvPr>
            <p:ph type="body" idx="1"/>
          </p:nvPr>
        </p:nvSpPr>
        <p:spPr>
          <a:xfrm>
            <a:off x="276115" y="1600199"/>
            <a:ext cx="8725226" cy="5121276"/>
          </a:xfrm>
        </p:spPr>
        <p:txBody>
          <a:bodyPr>
            <a:normAutofit/>
          </a:bodyPr>
          <a:lstStyle/>
          <a:p>
            <a:pPr marL="609600" indent="-609600" eaLnBrk="1" hangingPunct="1">
              <a:lnSpc>
                <a:spcPct val="80000"/>
              </a:lnSpc>
              <a:buFont typeface="Wingdings" charset="0"/>
              <a:buAutoNum type="arabicPeriod" startAt="9"/>
            </a:pPr>
            <a:r>
              <a:rPr lang="en-US" sz="2500" dirty="0">
                <a:latin typeface="+mj-lt"/>
                <a:ea typeface="ＭＳ Ｐゴシック" charset="0"/>
                <a:cs typeface="ＭＳ Ｐゴシック" charset="0"/>
              </a:rPr>
              <a:t>Order the closure of a bank not performing illegal activities for non-payment of taxes</a:t>
            </a:r>
          </a:p>
          <a:p>
            <a:pPr marL="609600" indent="-609600" eaLnBrk="1" hangingPunct="1">
              <a:lnSpc>
                <a:spcPct val="80000"/>
              </a:lnSpc>
              <a:buFont typeface="Wingdings" charset="0"/>
              <a:buAutoNum type="arabicPeriod" startAt="9"/>
            </a:pPr>
            <a:r>
              <a:rPr lang="en-US" sz="2500" dirty="0">
                <a:latin typeface="+mj-lt"/>
                <a:ea typeface="ＭＳ Ｐゴシック" charset="0"/>
                <a:cs typeface="ＭＳ Ｐゴシック" charset="0"/>
              </a:rPr>
              <a:t>Padlocking of an establishment without according owner due process</a:t>
            </a:r>
          </a:p>
          <a:p>
            <a:pPr marL="609600" indent="-609600" eaLnBrk="1" hangingPunct="1">
              <a:lnSpc>
                <a:spcPct val="80000"/>
              </a:lnSpc>
              <a:buFont typeface="Wingdings" charset="0"/>
              <a:buAutoNum type="arabicPeriod" startAt="9"/>
            </a:pPr>
            <a:r>
              <a:rPr lang="en-US" sz="2500" dirty="0">
                <a:latin typeface="+mj-lt"/>
                <a:ea typeface="ＭＳ Ｐゴシック" charset="0"/>
                <a:cs typeface="ＭＳ Ｐゴシック" charset="0"/>
              </a:rPr>
              <a:t>Allow 3 cockpits</a:t>
            </a:r>
          </a:p>
          <a:p>
            <a:pPr marL="609600" indent="-609600" eaLnBrk="1" hangingPunct="1">
              <a:lnSpc>
                <a:spcPct val="80000"/>
              </a:lnSpc>
              <a:buFont typeface="Wingdings" charset="0"/>
              <a:buAutoNum type="arabicPeriod" startAt="9"/>
            </a:pPr>
            <a:r>
              <a:rPr lang="en-US" sz="2500" dirty="0">
                <a:latin typeface="+mj-lt"/>
                <a:ea typeface="ＭＳ Ｐゴシック" charset="0"/>
                <a:cs typeface="ＭＳ Ｐゴシック" charset="0"/>
              </a:rPr>
              <a:t>Declare a bus terminal a nuisance per se and order its closure</a:t>
            </a:r>
          </a:p>
          <a:p>
            <a:pPr marL="609600" indent="-609600" eaLnBrk="1" hangingPunct="1">
              <a:lnSpc>
                <a:spcPct val="80000"/>
              </a:lnSpc>
              <a:buFont typeface="Wingdings" charset="0"/>
              <a:buAutoNum type="arabicPeriod" startAt="9"/>
            </a:pPr>
            <a:r>
              <a:rPr lang="en-US" sz="2500" dirty="0">
                <a:latin typeface="+mj-lt"/>
                <a:ea typeface="ＭＳ Ｐゴシック" charset="0"/>
                <a:cs typeface="ＭＳ Ｐゴシック" charset="0"/>
              </a:rPr>
              <a:t>Declare a thing a nuisance per </a:t>
            </a:r>
            <a:r>
              <a:rPr lang="en-US" sz="2500" dirty="0" err="1">
                <a:latin typeface="+mj-lt"/>
                <a:ea typeface="ＭＳ Ｐゴシック" charset="0"/>
                <a:cs typeface="ＭＳ Ｐゴシック" charset="0"/>
              </a:rPr>
              <a:t>accidens</a:t>
            </a:r>
            <a:endParaRPr lang="en-US" sz="2500" dirty="0">
              <a:latin typeface="+mj-lt"/>
              <a:ea typeface="ＭＳ Ｐゴシック" charset="0"/>
              <a:cs typeface="ＭＳ Ｐゴシック" charset="0"/>
            </a:endParaRPr>
          </a:p>
          <a:p>
            <a:pPr marL="609600" indent="-609600" eaLnBrk="1" hangingPunct="1">
              <a:lnSpc>
                <a:spcPct val="80000"/>
              </a:lnSpc>
              <a:buFont typeface="Wingdings" charset="0"/>
              <a:buAutoNum type="arabicPeriod" startAt="9"/>
            </a:pPr>
            <a:r>
              <a:rPr lang="en-US" sz="2500" dirty="0">
                <a:latin typeface="+mj-lt"/>
                <a:ea typeface="ＭＳ Ｐゴシック" charset="0"/>
                <a:cs typeface="ＭＳ Ｐゴシック" charset="0"/>
              </a:rPr>
              <a:t>Demolition of a building without court order</a:t>
            </a:r>
          </a:p>
          <a:p>
            <a:pPr marL="609600" indent="-609600" eaLnBrk="1" hangingPunct="1">
              <a:lnSpc>
                <a:spcPct val="80000"/>
              </a:lnSpc>
              <a:buFont typeface="Wingdings" charset="0"/>
              <a:buAutoNum type="arabicPeriod" startAt="9"/>
            </a:pPr>
            <a:r>
              <a:rPr lang="en-US" sz="2500" dirty="0">
                <a:latin typeface="+mj-lt"/>
                <a:ea typeface="ＭＳ Ｐゴシック" charset="0"/>
                <a:cs typeface="ＭＳ Ｐゴシック" charset="0"/>
              </a:rPr>
              <a:t>Declare a gas station as nuisance per se</a:t>
            </a:r>
          </a:p>
          <a:p>
            <a:pPr marL="609600" indent="-609600">
              <a:lnSpc>
                <a:spcPct val="80000"/>
              </a:lnSpc>
              <a:buFont typeface="Wingdings" charset="0"/>
              <a:buAutoNum type="arabicPeriod" startAt="9"/>
            </a:pPr>
            <a:r>
              <a:rPr lang="en-US" sz="2400" dirty="0">
                <a:ea typeface="ＭＳ Ｐゴシック" charset="0"/>
                <a:cs typeface="ＭＳ Ｐゴシック" charset="0"/>
              </a:rPr>
              <a:t>Ban Rallies</a:t>
            </a:r>
          </a:p>
          <a:p>
            <a:pPr marL="609600" indent="-609600">
              <a:lnSpc>
                <a:spcPct val="80000"/>
              </a:lnSpc>
              <a:buFont typeface="Wingdings" charset="0"/>
              <a:buAutoNum type="arabicPeriod" startAt="9"/>
            </a:pPr>
            <a:r>
              <a:rPr lang="en-US" sz="2400" dirty="0">
                <a:ea typeface="ＭＳ Ｐゴシック" charset="0"/>
                <a:cs typeface="ＭＳ Ｐゴシック" charset="0"/>
              </a:rPr>
              <a:t>Lease of public plaza</a:t>
            </a:r>
          </a:p>
          <a:p>
            <a:pPr marL="609600" indent="-609600">
              <a:lnSpc>
                <a:spcPct val="80000"/>
              </a:lnSpc>
              <a:buFont typeface="Wingdings" charset="0"/>
              <a:buAutoNum type="arabicPeriod" startAt="9"/>
            </a:pPr>
            <a:r>
              <a:rPr lang="en-US" sz="2400" dirty="0">
                <a:ea typeface="ＭＳ Ｐゴシック" charset="0"/>
                <a:cs typeface="ＭＳ Ｐゴシック" charset="0"/>
              </a:rPr>
              <a:t>Wanton denial of issuance of mayor’s permit</a:t>
            </a:r>
            <a:endParaRPr lang="en-US" sz="2500" dirty="0">
              <a:latin typeface="+mj-lt"/>
              <a:ea typeface="ＭＳ Ｐゴシック" charset="0"/>
              <a:cs typeface="ＭＳ Ｐゴシック" charset="0"/>
            </a:endParaRPr>
          </a:p>
          <a:p>
            <a:pPr marL="609600" indent="-609600" eaLnBrk="1" hangingPunct="1">
              <a:lnSpc>
                <a:spcPct val="80000"/>
              </a:lnSpc>
              <a:buFont typeface="Wingdings" charset="0"/>
              <a:buNone/>
            </a:pPr>
            <a:endParaRPr lang="en-US" sz="2500" dirty="0">
              <a:latin typeface="Tahom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33</a:t>
            </a:fld>
            <a:endParaRPr lang="en-US"/>
          </a:p>
        </p:txBody>
      </p:sp>
      <p:pic>
        <p:nvPicPr>
          <p:cNvPr id="6" name="Picture 5">
            <a:extLst>
              <a:ext uri="{FF2B5EF4-FFF2-40B4-BE49-F238E27FC236}">
                <a16:creationId xmlns:a16="http://schemas.microsoft.com/office/drawing/2014/main" id="{6B003657-20E9-6D48-A7EF-49EA4BB10C48}"/>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4274705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0" dirty="0">
                <a:ea typeface="ＭＳ Ｐゴシック" charset="0"/>
                <a:cs typeface="ＭＳ Ｐゴシック" charset="0"/>
              </a:rPr>
              <a:t>3.1 </a:t>
            </a:r>
            <a:r>
              <a:rPr lang="en-US" b="1" dirty="0">
                <a:ea typeface="ＭＳ Ｐゴシック" charset="0"/>
                <a:cs typeface="ＭＳ Ｐゴシック" charset="0"/>
              </a:rPr>
              <a:t>Police Power</a:t>
            </a:r>
          </a:p>
        </p:txBody>
      </p:sp>
      <p:sp>
        <p:nvSpPr>
          <p:cNvPr id="20483" name="Rectangle 3"/>
          <p:cNvSpPr>
            <a:spLocks noGrp="1" noChangeArrowheads="1"/>
          </p:cNvSpPr>
          <p:nvPr>
            <p:ph type="body" idx="1"/>
          </p:nvPr>
        </p:nvSpPr>
        <p:spPr>
          <a:xfrm>
            <a:off x="339047" y="1289603"/>
            <a:ext cx="8712486" cy="5303837"/>
          </a:xfrm>
        </p:spPr>
        <p:txBody>
          <a:bodyPr>
            <a:normAutofit fontScale="92500" lnSpcReduction="20000"/>
          </a:bodyPr>
          <a:lstStyle/>
          <a:p>
            <a:pPr marL="609600" indent="-609600" eaLnBrk="1" hangingPunct="1">
              <a:buFont typeface="+mj-lt"/>
              <a:buAutoNum type="arabicPeriod" startAt="19"/>
            </a:pPr>
            <a:r>
              <a:rPr lang="en-US" sz="2600" dirty="0">
                <a:latin typeface="+mj-lt"/>
                <a:ea typeface="ＭＳ Ｐゴシック" charset="0"/>
                <a:cs typeface="ＭＳ Ｐゴシック" charset="0"/>
              </a:rPr>
              <a:t>Mayor not remove oil terminals per ordinance</a:t>
            </a:r>
          </a:p>
          <a:p>
            <a:pPr marL="609600" indent="-609600" eaLnBrk="1" hangingPunct="1">
              <a:buFont typeface="+mj-lt"/>
              <a:buAutoNum type="arabicPeriod" startAt="19"/>
            </a:pPr>
            <a:r>
              <a:rPr lang="en-US" sz="2600" dirty="0">
                <a:latin typeface="+mj-lt"/>
                <a:ea typeface="ＭＳ Ｐゴシック" charset="0"/>
                <a:cs typeface="ＭＳ Ｐゴシック" charset="0"/>
              </a:rPr>
              <a:t>Mayor not release funds when appropriations </a:t>
            </a:r>
            <a:r>
              <a:rPr lang="en-US" sz="2600" dirty="0">
                <a:latin typeface="+mj-lt"/>
                <a:ea typeface="ＭＳ Ｐゴシック" charset="0"/>
                <a:cs typeface="Tahoma"/>
              </a:rPr>
              <a:t>approved</a:t>
            </a:r>
          </a:p>
          <a:p>
            <a:pPr marL="609600" indent="-609600">
              <a:buFont typeface="+mj-lt"/>
              <a:buAutoNum type="arabicPeriod" startAt="19"/>
            </a:pPr>
            <a:r>
              <a:rPr lang="en-US" sz="2600" dirty="0">
                <a:solidFill>
                  <a:srgbClr val="FF0000"/>
                </a:solidFill>
                <a:latin typeface="+mj-lt"/>
                <a:cs typeface="Tahoma"/>
              </a:rPr>
              <a:t>Demolish a wall or build a fence with a setback for the purpose of allowing the general public to use the property of the private owner for free depriving the owner of exclusive use </a:t>
            </a:r>
          </a:p>
          <a:p>
            <a:pPr marL="609600" indent="-609600">
              <a:buFont typeface="+mj-lt"/>
              <a:buAutoNum type="arabicPeriod" startAt="19"/>
            </a:pPr>
            <a:r>
              <a:rPr lang="en-US" sz="2600" dirty="0">
                <a:solidFill>
                  <a:srgbClr val="FF0000"/>
                </a:solidFill>
                <a:latin typeface="+mj-lt"/>
                <a:cs typeface="Tahoma"/>
              </a:rPr>
              <a:t>Mayor ordering demolition of structures violating National Building Code (Building Official is the one authorized)</a:t>
            </a:r>
          </a:p>
          <a:p>
            <a:pPr marL="609600" indent="-609600">
              <a:buFont typeface="+mj-lt"/>
              <a:buAutoNum type="arabicPeriod" startAt="19"/>
            </a:pPr>
            <a:r>
              <a:rPr lang="en-US" sz="2600" dirty="0">
                <a:solidFill>
                  <a:srgbClr val="FF0000"/>
                </a:solidFill>
              </a:rPr>
              <a:t>Order the summary demolition or eviction if it was not shown that the structures are in danger areas or public areas; or when the occupants are neither new squatters nor professional squatters nor members of squatting syndicates as defined in RA No. 7279</a:t>
            </a:r>
            <a:r>
              <a:rPr lang="en-PH" sz="2600" dirty="0">
                <a:solidFill>
                  <a:srgbClr val="FF0000"/>
                </a:solidFill>
              </a:rPr>
              <a:t> </a:t>
            </a:r>
          </a:p>
          <a:p>
            <a:pPr marL="609600" indent="-609600">
              <a:buFont typeface="+mj-lt"/>
              <a:buAutoNum type="arabicPeriod" startAt="19"/>
            </a:pPr>
            <a:r>
              <a:rPr lang="en-PH" sz="2600" dirty="0">
                <a:solidFill>
                  <a:srgbClr val="FF0000"/>
                </a:solidFill>
                <a:latin typeface="+mj-lt"/>
                <a:cs typeface="Tahoma"/>
              </a:rPr>
              <a:t>Order a donation of delineated road without just compensation</a:t>
            </a:r>
          </a:p>
          <a:p>
            <a:pPr marL="609600" indent="-609600">
              <a:buFont typeface="+mj-lt"/>
              <a:buAutoNum type="arabicPeriod" startAt="19"/>
            </a:pPr>
            <a:r>
              <a:rPr lang="en-PH" sz="2600" dirty="0">
                <a:solidFill>
                  <a:srgbClr val="FF0000"/>
                </a:solidFill>
                <a:latin typeface="+mj-lt"/>
                <a:cs typeface="Tahoma"/>
              </a:rPr>
              <a:t>Demand compliance within an unreasonable period under pain of penalty</a:t>
            </a:r>
            <a:endParaRPr lang="en-US" sz="2600" dirty="0">
              <a:solidFill>
                <a:srgbClr val="FF0000"/>
              </a:solidFill>
              <a:latin typeface="+mj-lt"/>
              <a:cs typeface="Tahoma"/>
            </a:endParaRPr>
          </a:p>
          <a:p>
            <a:pPr marL="609600" indent="-609600">
              <a:buFont typeface="Wingdings" charset="0"/>
              <a:buAutoNum type="arabicPeriod" startAt="19"/>
            </a:pPr>
            <a:endParaRPr lang="en-US" sz="2500" dirty="0">
              <a:latin typeface="Tahom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34</a:t>
            </a:fld>
            <a:endParaRPr lang="en-US"/>
          </a:p>
        </p:txBody>
      </p:sp>
      <p:pic>
        <p:nvPicPr>
          <p:cNvPr id="6" name="Picture 5">
            <a:extLst>
              <a:ext uri="{FF2B5EF4-FFF2-40B4-BE49-F238E27FC236}">
                <a16:creationId xmlns:a16="http://schemas.microsoft.com/office/drawing/2014/main" id="{2EBCC602-681B-674B-AE99-4FAC9B2A1FCB}"/>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151349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3.1 </a:t>
            </a:r>
            <a:r>
              <a:rPr lang="en-US" b="1" dirty="0">
                <a:ea typeface="ＭＳ Ｐゴシック" charset="0"/>
                <a:cs typeface="ＭＳ Ｐゴシック" charset="0"/>
              </a:rPr>
              <a:t>Police Power</a:t>
            </a:r>
            <a:endParaRPr lang="en-US" dirty="0"/>
          </a:p>
        </p:txBody>
      </p:sp>
      <p:sp>
        <p:nvSpPr>
          <p:cNvPr id="3" name="Content Placeholder 2"/>
          <p:cNvSpPr>
            <a:spLocks noGrp="1"/>
          </p:cNvSpPr>
          <p:nvPr>
            <p:ph idx="1"/>
          </p:nvPr>
        </p:nvSpPr>
        <p:spPr>
          <a:xfrm>
            <a:off x="163286" y="1273997"/>
            <a:ext cx="8853714" cy="5257432"/>
          </a:xfrm>
        </p:spPr>
        <p:txBody>
          <a:bodyPr>
            <a:noAutofit/>
          </a:bodyPr>
          <a:lstStyle/>
          <a:p>
            <a:pPr marL="0" indent="0">
              <a:buNone/>
            </a:pPr>
            <a:r>
              <a:rPr lang="en-US" b="1" i="1" dirty="0">
                <a:ea typeface="ＭＳ Ｐゴシック" charset="0"/>
                <a:cs typeface="Tahoma"/>
              </a:rPr>
              <a:t>Valid</a:t>
            </a:r>
          </a:p>
          <a:p>
            <a:pPr marL="609600" indent="-609600">
              <a:buFont typeface="+mj-lt"/>
              <a:buAutoNum type="arabicPeriod"/>
            </a:pPr>
            <a:r>
              <a:rPr lang="en-US" sz="2300" dirty="0">
                <a:ea typeface="ＭＳ Ｐゴシック" charset="0"/>
                <a:cs typeface="Tahoma"/>
              </a:rPr>
              <a:t>Issue a zoning ordinance</a:t>
            </a:r>
          </a:p>
          <a:p>
            <a:pPr marL="609600" indent="-609600">
              <a:buFont typeface="+mj-lt"/>
              <a:buAutoNum type="arabicPeriod"/>
            </a:pPr>
            <a:r>
              <a:rPr lang="en-US" sz="2300" dirty="0"/>
              <a:t>Prohibit the expansion of a hospital based on the approved a new zoning ordinance </a:t>
            </a:r>
          </a:p>
          <a:p>
            <a:pPr marL="609600" indent="-609600">
              <a:buFont typeface="+mj-lt"/>
              <a:buAutoNum type="arabicPeriod"/>
            </a:pPr>
            <a:r>
              <a:rPr lang="en-US" sz="2300" dirty="0"/>
              <a:t>Restrict the use of property since contractual restrictions on the use of property could not prevail over the reasonable exercise of police power </a:t>
            </a:r>
            <a:endParaRPr lang="en-US" sz="2300" dirty="0">
              <a:ea typeface="ＭＳ Ｐゴシック" charset="0"/>
              <a:cs typeface="Tahoma"/>
            </a:endParaRPr>
          </a:p>
          <a:p>
            <a:pPr marL="609600" indent="-609600">
              <a:buFont typeface="+mj-lt"/>
              <a:buAutoNum type="arabicPeriod"/>
            </a:pPr>
            <a:r>
              <a:rPr lang="en-US" sz="2300" dirty="0">
                <a:solidFill>
                  <a:srgbClr val="FF0000"/>
                </a:solidFill>
                <a:ea typeface="ＭＳ Ｐゴシック" charset="0"/>
                <a:cs typeface="Tahoma"/>
              </a:rPr>
              <a:t>Declare a thing a nuisance per se</a:t>
            </a:r>
          </a:p>
          <a:p>
            <a:pPr marL="609600" indent="-609600">
              <a:buFont typeface="+mj-lt"/>
              <a:buAutoNum type="arabicPeriod"/>
            </a:pPr>
            <a:r>
              <a:rPr lang="en-US" sz="2300" dirty="0">
                <a:solidFill>
                  <a:srgbClr val="FF0000"/>
                </a:solidFill>
                <a:ea typeface="ＭＳ Ｐゴシック" charset="0"/>
                <a:cs typeface="Tahoma"/>
              </a:rPr>
              <a:t>Demolish a hotel declared as a nuisance per </a:t>
            </a:r>
            <a:r>
              <a:rPr lang="en-US" sz="2300" dirty="0" err="1">
                <a:solidFill>
                  <a:srgbClr val="FF0000"/>
                </a:solidFill>
                <a:ea typeface="ＭＳ Ｐゴシック" charset="0"/>
                <a:cs typeface="Tahoma"/>
              </a:rPr>
              <a:t>accidens</a:t>
            </a:r>
            <a:r>
              <a:rPr lang="en-US" sz="2300" dirty="0">
                <a:solidFill>
                  <a:srgbClr val="FF0000"/>
                </a:solidFill>
                <a:ea typeface="ＭＳ Ｐゴシック" charset="0"/>
                <a:cs typeface="Tahoma"/>
              </a:rPr>
              <a:t> since property rights can be subject to restraints in order to fulfill objectives of government</a:t>
            </a:r>
          </a:p>
          <a:p>
            <a:pPr marL="609600" indent="-609600">
              <a:buFont typeface="+mj-lt"/>
              <a:buAutoNum type="arabicPeriod"/>
            </a:pPr>
            <a:r>
              <a:rPr lang="en-US" sz="2300" dirty="0">
                <a:solidFill>
                  <a:srgbClr val="FF0000"/>
                </a:solidFill>
                <a:ea typeface="ＭＳ Ｐゴシック" charset="0"/>
                <a:cs typeface="Tahoma"/>
              </a:rPr>
              <a:t>Order stoppage quarrying operations when operator has not secured provincial permit</a:t>
            </a:r>
          </a:p>
        </p:txBody>
      </p:sp>
      <p:sp>
        <p:nvSpPr>
          <p:cNvPr id="4" name="Footer Placeholder 3"/>
          <p:cNvSpPr>
            <a:spLocks noGrp="1"/>
          </p:cNvSpPr>
          <p:nvPr>
            <p:ph type="ftr" sz="quarter" idx="11"/>
          </p:nvPr>
        </p:nvSpPr>
        <p:spPr/>
        <p:txBody>
          <a:bodyPr/>
          <a:lstStyle/>
          <a:p>
            <a:r>
              <a:rPr lang="en-US" dirty="0"/>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35</a:t>
            </a:fld>
            <a:endParaRPr lang="en-US"/>
          </a:p>
        </p:txBody>
      </p:sp>
      <p:pic>
        <p:nvPicPr>
          <p:cNvPr id="6" name="Picture 5">
            <a:extLst>
              <a:ext uri="{FF2B5EF4-FFF2-40B4-BE49-F238E27FC236}">
                <a16:creationId xmlns:a16="http://schemas.microsoft.com/office/drawing/2014/main" id="{0E895554-8EB6-FB42-B6F6-ED809BA5F212}"/>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625737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3.1 </a:t>
            </a:r>
            <a:r>
              <a:rPr lang="en-US" b="1" dirty="0">
                <a:ea typeface="ＭＳ Ｐゴシック" charset="0"/>
                <a:cs typeface="ＭＳ Ｐゴシック" charset="0"/>
              </a:rPr>
              <a:t>Police Power</a:t>
            </a:r>
            <a:endParaRPr lang="en-US" dirty="0"/>
          </a:p>
        </p:txBody>
      </p:sp>
      <p:sp>
        <p:nvSpPr>
          <p:cNvPr id="3" name="Content Placeholder 2"/>
          <p:cNvSpPr>
            <a:spLocks noGrp="1"/>
          </p:cNvSpPr>
          <p:nvPr>
            <p:ph idx="1"/>
          </p:nvPr>
        </p:nvSpPr>
        <p:spPr>
          <a:xfrm>
            <a:off x="254000" y="1600200"/>
            <a:ext cx="8672286" cy="4931229"/>
          </a:xfrm>
        </p:spPr>
        <p:txBody>
          <a:bodyPr>
            <a:normAutofit lnSpcReduction="10000"/>
          </a:bodyPr>
          <a:lstStyle/>
          <a:p>
            <a:pPr marL="609600" indent="-609600">
              <a:buFont typeface="+mj-lt"/>
              <a:buAutoNum type="arabicPeriod" startAt="7"/>
            </a:pPr>
            <a:r>
              <a:rPr lang="en-US" sz="2400" dirty="0">
                <a:solidFill>
                  <a:srgbClr val="FF0000"/>
                </a:solidFill>
              </a:rPr>
              <a:t>Privatize the administration of parking for environmental and peace and safety reasons</a:t>
            </a:r>
            <a:endParaRPr lang="en-PH" sz="2400" dirty="0">
              <a:solidFill>
                <a:srgbClr val="FF0000"/>
              </a:solidFill>
              <a:ea typeface="ＭＳ Ｐゴシック" charset="0"/>
              <a:cs typeface="Tahoma"/>
            </a:endParaRPr>
          </a:p>
          <a:p>
            <a:pPr marL="609600" indent="-609600">
              <a:buFont typeface="+mj-lt"/>
              <a:buAutoNum type="arabicPeriod" startAt="7"/>
            </a:pPr>
            <a:r>
              <a:rPr lang="en-PH" sz="2400" dirty="0">
                <a:solidFill>
                  <a:srgbClr val="FF0000"/>
                </a:solidFill>
                <a:ea typeface="ＭＳ Ｐゴシック" charset="0"/>
                <a:cs typeface="Tahoma"/>
              </a:rPr>
              <a:t>Punong barangay can issue barangay protective order (Anti-Violence against Women and Children)</a:t>
            </a:r>
            <a:endParaRPr lang="en-US" sz="2400" dirty="0">
              <a:solidFill>
                <a:srgbClr val="FF0000"/>
              </a:solidFill>
            </a:endParaRPr>
          </a:p>
          <a:p>
            <a:pPr marL="609600" indent="-609600">
              <a:buFont typeface="+mj-lt"/>
              <a:buAutoNum type="arabicPeriod" startAt="7"/>
            </a:pPr>
            <a:r>
              <a:rPr lang="en-US" sz="2400" dirty="0">
                <a:solidFill>
                  <a:srgbClr val="FF0000"/>
                </a:solidFill>
              </a:rPr>
              <a:t>Purchase the property on behalf of the city (by the City Treasurer), in the absence of the public in the public bidding</a:t>
            </a:r>
            <a:endParaRPr lang="en-PH" sz="2400" dirty="0">
              <a:solidFill>
                <a:srgbClr val="FF0000"/>
              </a:solidFill>
            </a:endParaRPr>
          </a:p>
          <a:p>
            <a:pPr marL="609600" indent="-609600">
              <a:buFont typeface="+mj-lt"/>
              <a:buAutoNum type="arabicPeriod" startAt="7"/>
            </a:pPr>
            <a:r>
              <a:rPr lang="en-US" sz="2400" dirty="0">
                <a:solidFill>
                  <a:srgbClr val="FF0000"/>
                </a:solidFill>
              </a:rPr>
              <a:t>The authority of a municipality or city to impose fees is limited to the collection and transport of non-recyclable and special wastes and for the disposal of these into the sanitary landfill. Barangays, on the other hand, have the authority to impose fees for the collection and segregation of biodegradable, compostable and reusable wastes from households, commerce, other sources of domestic wastes, and for the use of barangay MRFs</a:t>
            </a: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36</a:t>
            </a:fld>
            <a:endParaRPr lang="en-US"/>
          </a:p>
        </p:txBody>
      </p:sp>
      <p:pic>
        <p:nvPicPr>
          <p:cNvPr id="6" name="Picture 5">
            <a:extLst>
              <a:ext uri="{FF2B5EF4-FFF2-40B4-BE49-F238E27FC236}">
                <a16:creationId xmlns:a16="http://schemas.microsoft.com/office/drawing/2014/main" id="{7E6745F2-87BA-7443-A2BA-3B4999599EC3}"/>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695720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3.1 </a:t>
            </a:r>
            <a:r>
              <a:rPr lang="en-US" b="1" dirty="0">
                <a:ea typeface="ＭＳ Ｐゴシック" charset="0"/>
                <a:cs typeface="ＭＳ Ｐゴシック" charset="0"/>
              </a:rPr>
              <a:t>Police Power</a:t>
            </a:r>
            <a:endParaRPr lang="en-US" dirty="0"/>
          </a:p>
        </p:txBody>
      </p:sp>
      <p:sp>
        <p:nvSpPr>
          <p:cNvPr id="3" name="Content Placeholder 2"/>
          <p:cNvSpPr>
            <a:spLocks noGrp="1"/>
          </p:cNvSpPr>
          <p:nvPr>
            <p:ph idx="1"/>
          </p:nvPr>
        </p:nvSpPr>
        <p:spPr>
          <a:xfrm>
            <a:off x="308429" y="1417639"/>
            <a:ext cx="8581571" cy="5131932"/>
          </a:xfrm>
        </p:spPr>
        <p:txBody>
          <a:bodyPr>
            <a:normAutofit fontScale="70000" lnSpcReduction="20000"/>
          </a:bodyPr>
          <a:lstStyle/>
          <a:p>
            <a:pPr marL="514350" indent="-514350">
              <a:buFont typeface="+mj-lt"/>
              <a:buAutoNum type="arabicPeriod" startAt="11"/>
            </a:pPr>
            <a:r>
              <a:rPr lang="en-US" sz="3300" dirty="0">
                <a:solidFill>
                  <a:srgbClr val="FF0000"/>
                </a:solidFill>
              </a:rPr>
              <a:t>Demolitions and evictions may be validly carried out </a:t>
            </a:r>
            <a:r>
              <a:rPr lang="en-US" sz="3300" i="1" dirty="0">
                <a:solidFill>
                  <a:srgbClr val="FF0000"/>
                </a:solidFill>
              </a:rPr>
              <a:t>even without a judicial order </a:t>
            </a:r>
            <a:r>
              <a:rPr lang="en-US" sz="3300" dirty="0">
                <a:solidFill>
                  <a:srgbClr val="FF0000"/>
                </a:solidFill>
              </a:rPr>
              <a:t>in the following instances: (1) when the property involved is an expropriated property xxx pursuant to Section 1 of P.D. No. 1315; (2) when there are squatters on government resettlement projects and illegal occupants in any </a:t>
            </a:r>
            <a:r>
              <a:rPr lang="en-US" sz="3300" dirty="0" err="1">
                <a:solidFill>
                  <a:srgbClr val="FF0000"/>
                </a:solidFill>
              </a:rPr>
              <a:t>homelot</a:t>
            </a:r>
            <a:r>
              <a:rPr lang="en-US" sz="3300" dirty="0">
                <a:solidFill>
                  <a:srgbClr val="FF0000"/>
                </a:solidFill>
              </a:rPr>
              <a:t>, apartment or dwelling unit owned or administered by the NHA pursuant to Section 2 of P.D. No. 1472; (3) when persons or entities occupy danger areas such as </a:t>
            </a:r>
            <a:r>
              <a:rPr lang="en-US" sz="3300" dirty="0" err="1">
                <a:solidFill>
                  <a:srgbClr val="FF0000"/>
                </a:solidFill>
              </a:rPr>
              <a:t>esteros</a:t>
            </a:r>
            <a:r>
              <a:rPr lang="en-US" sz="3300" dirty="0">
                <a:solidFill>
                  <a:srgbClr val="FF0000"/>
                </a:solidFill>
              </a:rPr>
              <a:t>, railroad tracks, garbage dumps, riverbanks, shorelines, waterways and other public places such as sidewalks, roads, parks and playgrounds, pursuant to Section 28(a) of R.A. No. 7279; (4) when government infrastructure projects with available funding are about to be implemented pursuant to Section 28(b) of R.A. No. 7279</a:t>
            </a:r>
          </a:p>
          <a:p>
            <a:pPr marL="514350" indent="-514350">
              <a:buFont typeface="+mj-lt"/>
              <a:buAutoNum type="arabicPeriod" startAt="11"/>
            </a:pPr>
            <a:r>
              <a:rPr lang="en-PH" sz="3300" dirty="0">
                <a:solidFill>
                  <a:srgbClr val="FF0000"/>
                </a:solidFill>
              </a:rPr>
              <a:t>Redeem property for tax deficiency notwithstanding fraud committed by officers</a:t>
            </a:r>
          </a:p>
          <a:p>
            <a:pPr marL="514350" indent="-514350">
              <a:buFont typeface="+mj-lt"/>
              <a:buAutoNum type="arabicPeriod" startAt="11"/>
            </a:pPr>
            <a:r>
              <a:rPr lang="en-US" sz="3300" dirty="0">
                <a:solidFill>
                  <a:srgbClr val="FF0000"/>
                </a:solidFill>
              </a:rPr>
              <a:t>Supervise and control the collection of garbage</a:t>
            </a:r>
            <a:endParaRPr lang="en-PH" sz="3300" dirty="0">
              <a:solidFill>
                <a:srgbClr val="FF0000"/>
              </a:solidFill>
            </a:endParaRPr>
          </a:p>
          <a:p>
            <a:pPr marL="0" indent="0">
              <a:buNone/>
            </a:pPr>
            <a:endParaRPr lang="en-US" dirty="0"/>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37</a:t>
            </a:fld>
            <a:endParaRPr lang="en-US"/>
          </a:p>
        </p:txBody>
      </p:sp>
      <p:pic>
        <p:nvPicPr>
          <p:cNvPr id="6" name="Picture 5">
            <a:extLst>
              <a:ext uri="{FF2B5EF4-FFF2-40B4-BE49-F238E27FC236}">
                <a16:creationId xmlns:a16="http://schemas.microsoft.com/office/drawing/2014/main" id="{9794467C-53DF-7F4B-ACE8-534CAD3954E9}"/>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885038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7"/>
            <a:ext cx="8229600" cy="821317"/>
          </a:xfrm>
        </p:spPr>
        <p:txBody>
          <a:bodyPr/>
          <a:lstStyle/>
          <a:p>
            <a:r>
              <a:rPr lang="en-US" dirty="0">
                <a:ea typeface="ＭＳ Ｐゴシック" charset="0"/>
                <a:cs typeface="ＭＳ Ｐゴシック" charset="0"/>
              </a:rPr>
              <a:t>3.1 </a:t>
            </a:r>
            <a:r>
              <a:rPr lang="en-US" b="1" dirty="0">
                <a:ea typeface="ＭＳ Ｐゴシック" charset="0"/>
                <a:cs typeface="ＭＳ Ｐゴシック" charset="0"/>
              </a:rPr>
              <a:t>Police Power</a:t>
            </a:r>
            <a:endParaRPr lang="en-US" dirty="0"/>
          </a:p>
        </p:txBody>
      </p:sp>
      <p:sp>
        <p:nvSpPr>
          <p:cNvPr id="3" name="Content Placeholder 2"/>
          <p:cNvSpPr>
            <a:spLocks noGrp="1"/>
          </p:cNvSpPr>
          <p:nvPr>
            <p:ph idx="1"/>
          </p:nvPr>
        </p:nvSpPr>
        <p:spPr>
          <a:xfrm>
            <a:off x="174661" y="1232899"/>
            <a:ext cx="8969339" cy="5306014"/>
          </a:xfrm>
        </p:spPr>
        <p:txBody>
          <a:bodyPr>
            <a:noAutofit/>
          </a:bodyPr>
          <a:lstStyle/>
          <a:p>
            <a:pPr marL="514350" indent="-514350">
              <a:buFont typeface="+mj-lt"/>
              <a:buAutoNum type="arabicPeriod" startAt="14"/>
            </a:pPr>
            <a:r>
              <a:rPr lang="en-US" sz="2400" dirty="0">
                <a:solidFill>
                  <a:srgbClr val="3366FF"/>
                </a:solidFill>
              </a:rPr>
              <a:t>Impose </a:t>
            </a:r>
            <a:r>
              <a:rPr lang="en-US" sz="2400" b="1" dirty="0">
                <a:solidFill>
                  <a:srgbClr val="3366FF"/>
                </a:solidFill>
              </a:rPr>
              <a:t>curfew</a:t>
            </a:r>
            <a:r>
              <a:rPr lang="en-US" sz="2400" dirty="0">
                <a:solidFill>
                  <a:srgbClr val="3366FF"/>
                </a:solidFill>
              </a:rPr>
              <a:t> on minors since there is (1) compelling reason to promote juvenile safety and prevent juvenile crime (strict scrutiny test) and complement parental supervision (</a:t>
            </a:r>
            <a:r>
              <a:rPr lang="en-US" sz="2400" i="1" dirty="0" err="1">
                <a:solidFill>
                  <a:srgbClr val="3366FF"/>
                </a:solidFill>
              </a:rPr>
              <a:t>parens</a:t>
            </a:r>
            <a:r>
              <a:rPr lang="en-US" sz="2400" i="1" dirty="0">
                <a:solidFill>
                  <a:srgbClr val="3366FF"/>
                </a:solidFill>
              </a:rPr>
              <a:t> patriae</a:t>
            </a:r>
            <a:r>
              <a:rPr lang="en-US" sz="2400" dirty="0">
                <a:solidFill>
                  <a:srgbClr val="3366FF"/>
                </a:solidFill>
              </a:rPr>
              <a:t>); however, it must (2) provide for the least restrictive means to achieve this interest (provide adequate exceptions that enable minors to freely exercise fundamental rights during curfew hours) and therefore (3) narrowly drawn to achieve the State’s purpose [school, church, legitimate non-school or non-church and civic activities, political rallies, peaceful assemblies])</a:t>
            </a:r>
          </a:p>
          <a:p>
            <a:pPr marL="514350" indent="-514350">
              <a:buFont typeface="+mj-lt"/>
              <a:buAutoNum type="arabicPeriod" startAt="14"/>
            </a:pPr>
            <a:r>
              <a:rPr lang="en-US" sz="2400" dirty="0">
                <a:solidFill>
                  <a:srgbClr val="3366FF"/>
                </a:solidFill>
              </a:rPr>
              <a:t>Issue a </a:t>
            </a:r>
            <a:r>
              <a:rPr lang="en-US" sz="2400" b="1" dirty="0">
                <a:solidFill>
                  <a:srgbClr val="3366FF"/>
                </a:solidFill>
              </a:rPr>
              <a:t>cease and desist order </a:t>
            </a:r>
            <a:r>
              <a:rPr lang="en-US" sz="2400" dirty="0">
                <a:solidFill>
                  <a:srgbClr val="3366FF"/>
                </a:solidFill>
              </a:rPr>
              <a:t>and order the closure of a poultry farm for failure to apply for and secure the necessary business permit to operate, on account of inability to obtain the required barangay clearance due to complaints of foul odor being emitted by the said farm</a:t>
            </a: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38</a:t>
            </a:fld>
            <a:endParaRPr lang="en-US"/>
          </a:p>
        </p:txBody>
      </p:sp>
      <p:pic>
        <p:nvPicPr>
          <p:cNvPr id="6" name="Picture 5">
            <a:extLst>
              <a:ext uri="{FF2B5EF4-FFF2-40B4-BE49-F238E27FC236}">
                <a16:creationId xmlns:a16="http://schemas.microsoft.com/office/drawing/2014/main" id="{330CEEC7-9A61-9948-9EF6-1DF34CE442F0}"/>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17585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623"/>
            <a:ext cx="8229600" cy="821317"/>
          </a:xfrm>
        </p:spPr>
        <p:txBody>
          <a:bodyPr/>
          <a:lstStyle/>
          <a:p>
            <a:r>
              <a:rPr lang="en-US" dirty="0">
                <a:ea typeface="ＭＳ Ｐゴシック" charset="0"/>
                <a:cs typeface="ＭＳ Ｐゴシック" charset="0"/>
              </a:rPr>
              <a:t>3.1 </a:t>
            </a:r>
            <a:r>
              <a:rPr lang="en-US" b="1" dirty="0">
                <a:ea typeface="ＭＳ Ｐゴシック" charset="0"/>
                <a:cs typeface="ＭＳ Ｐゴシック" charset="0"/>
              </a:rPr>
              <a:t>Police Power</a:t>
            </a:r>
            <a:endParaRPr lang="en-US" dirty="0"/>
          </a:p>
        </p:txBody>
      </p:sp>
      <p:sp>
        <p:nvSpPr>
          <p:cNvPr id="3" name="Content Placeholder 2"/>
          <p:cNvSpPr>
            <a:spLocks noGrp="1"/>
          </p:cNvSpPr>
          <p:nvPr>
            <p:ph idx="1"/>
          </p:nvPr>
        </p:nvSpPr>
        <p:spPr>
          <a:xfrm>
            <a:off x="174661" y="1160979"/>
            <a:ext cx="8969339" cy="5377933"/>
          </a:xfrm>
        </p:spPr>
        <p:txBody>
          <a:bodyPr>
            <a:noAutofit/>
          </a:bodyPr>
          <a:lstStyle/>
          <a:p>
            <a:pPr marL="514350" indent="-514350">
              <a:buFont typeface="+mj-lt"/>
              <a:buAutoNum type="arabicPeriod" startAt="16"/>
            </a:pPr>
            <a:r>
              <a:rPr lang="en-US" sz="2400" dirty="0">
                <a:solidFill>
                  <a:srgbClr val="008000"/>
                </a:solidFill>
              </a:rPr>
              <a:t>Impose </a:t>
            </a:r>
            <a:r>
              <a:rPr lang="en-US" sz="2400" b="1" dirty="0">
                <a:solidFill>
                  <a:srgbClr val="008000"/>
                </a:solidFill>
              </a:rPr>
              <a:t>stricter limitations </a:t>
            </a:r>
            <a:r>
              <a:rPr lang="en-US" sz="2400" dirty="0">
                <a:solidFill>
                  <a:srgbClr val="008000"/>
                </a:solidFill>
              </a:rPr>
              <a:t>for the construction and regulation of billboards since the National Building Code only imposes minimum requirements; police power of the City originates from its charter and not from the National Building Code</a:t>
            </a:r>
          </a:p>
          <a:p>
            <a:pPr marL="514350" indent="-514350">
              <a:buFont typeface="+mj-lt"/>
              <a:buAutoNum type="arabicPeriod" startAt="16"/>
            </a:pPr>
            <a:r>
              <a:rPr lang="en-US" sz="2400" dirty="0">
                <a:solidFill>
                  <a:schemeClr val="accent6"/>
                </a:solidFill>
              </a:rPr>
              <a:t>An </a:t>
            </a:r>
            <a:r>
              <a:rPr lang="en-US" sz="2400" b="1" dirty="0">
                <a:solidFill>
                  <a:schemeClr val="accent6"/>
                </a:solidFill>
              </a:rPr>
              <a:t>anti-obscenity ordinance </a:t>
            </a:r>
            <a:r>
              <a:rPr lang="en-US" sz="2400" dirty="0">
                <a:solidFill>
                  <a:schemeClr val="accent6"/>
                </a:solidFill>
              </a:rPr>
              <a:t>cannot be falsely attacked for overbreadth, because obscenity is not protected speech. The overbreadth doctrine finds special and limited application only to free speech cases, not obscenity prosecution. Laws that regulate or proscribe classes of speech falling beyond the ambit of constitutional protection cannot, therefore, be subject to facial invalidation because there is no “transcendent value to all society” that would justify such attack.</a:t>
            </a:r>
            <a:endParaRPr lang="en-PH" sz="2400" dirty="0">
              <a:solidFill>
                <a:schemeClr val="accent6"/>
              </a:solidFill>
            </a:endParaRP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39</a:t>
            </a:fld>
            <a:endParaRPr lang="en-US"/>
          </a:p>
        </p:txBody>
      </p:sp>
      <p:pic>
        <p:nvPicPr>
          <p:cNvPr id="6" name="Picture 5">
            <a:extLst>
              <a:ext uri="{FF2B5EF4-FFF2-40B4-BE49-F238E27FC236}">
                <a16:creationId xmlns:a16="http://schemas.microsoft.com/office/drawing/2014/main" id="{410B72C7-16CB-9A40-B7D2-3871ED174029}"/>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802879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1. </a:t>
            </a:r>
            <a:r>
              <a:rPr lang="en-US" b="1" dirty="0">
                <a:ea typeface="ＭＳ Ｐゴシック" charset="0"/>
                <a:cs typeface="ＭＳ Ｐゴシック" charset="0"/>
              </a:rPr>
              <a:t>Nature of LGUs</a:t>
            </a:r>
          </a:p>
        </p:txBody>
      </p:sp>
      <p:sp>
        <p:nvSpPr>
          <p:cNvPr id="8195" name="Rectangle 3"/>
          <p:cNvSpPr>
            <a:spLocks noGrp="1" noChangeArrowheads="1"/>
          </p:cNvSpPr>
          <p:nvPr>
            <p:ph type="body" idx="1"/>
          </p:nvPr>
        </p:nvSpPr>
        <p:spPr>
          <a:xfrm>
            <a:off x="89324" y="1417638"/>
            <a:ext cx="8811322" cy="4857545"/>
          </a:xfrm>
        </p:spPr>
        <p:txBody>
          <a:bodyPr>
            <a:noAutofit/>
          </a:bodyPr>
          <a:lstStyle/>
          <a:p>
            <a:pPr>
              <a:lnSpc>
                <a:spcPct val="80000"/>
              </a:lnSpc>
              <a:buFont typeface="Courier New" panose="02070309020205020404" pitchFamily="49" charset="0"/>
              <a:buChar char="o"/>
            </a:pPr>
            <a:r>
              <a:rPr lang="en-US" sz="2800" dirty="0">
                <a:solidFill>
                  <a:srgbClr val="FF0000"/>
                </a:solidFill>
                <a:ea typeface="ＭＳ Ｐゴシック" charset="0"/>
                <a:cs typeface="Tahoma"/>
              </a:rPr>
              <a:t>LGUs are “</a:t>
            </a:r>
            <a:r>
              <a:rPr lang="en-US" sz="2800" b="1" dirty="0">
                <a:solidFill>
                  <a:srgbClr val="FF0000"/>
                </a:solidFill>
                <a:ea typeface="ＭＳ Ｐゴシック" charset="0"/>
                <a:cs typeface="Tahoma"/>
              </a:rPr>
              <a:t>not impenetrable states</a:t>
            </a:r>
            <a:r>
              <a:rPr lang="en-US" sz="2800" dirty="0">
                <a:solidFill>
                  <a:srgbClr val="FF0000"/>
                </a:solidFill>
                <a:ea typeface="ＭＳ Ｐゴシック" charset="0"/>
                <a:cs typeface="Tahoma"/>
              </a:rPr>
              <a:t>”; under </a:t>
            </a:r>
            <a:r>
              <a:rPr lang="en-US" sz="2800" b="1" dirty="0">
                <a:solidFill>
                  <a:srgbClr val="FF0000"/>
                </a:solidFill>
                <a:ea typeface="ＭＳ Ｐゴシック" charset="0"/>
                <a:cs typeface="Tahoma"/>
              </a:rPr>
              <a:t>supervisio</a:t>
            </a:r>
            <a:r>
              <a:rPr lang="en-US" sz="2800" dirty="0">
                <a:solidFill>
                  <a:srgbClr val="FF0000"/>
                </a:solidFill>
                <a:ea typeface="ＭＳ Ｐゴシック" charset="0"/>
                <a:cs typeface="Tahoma"/>
              </a:rPr>
              <a:t>n of President and may be held </a:t>
            </a:r>
            <a:r>
              <a:rPr lang="en-US" sz="2800" b="1" dirty="0">
                <a:solidFill>
                  <a:srgbClr val="FF0000"/>
                </a:solidFill>
                <a:ea typeface="ＭＳ Ｐゴシック" charset="0"/>
                <a:cs typeface="Tahoma"/>
              </a:rPr>
              <a:t>accountable</a:t>
            </a:r>
            <a:r>
              <a:rPr lang="en-US" sz="2800" dirty="0">
                <a:solidFill>
                  <a:srgbClr val="FF0000"/>
                </a:solidFill>
                <a:ea typeface="ＭＳ Ｐゴシック" charset="0"/>
                <a:cs typeface="Tahoma"/>
              </a:rPr>
              <a:t>; President has general supervision over </a:t>
            </a:r>
            <a:r>
              <a:rPr lang="en-US" sz="2800" dirty="0">
                <a:solidFill>
                  <a:srgbClr val="FF0000"/>
                </a:solidFill>
              </a:rPr>
              <a:t>provinces, HUCs, and independent component cities</a:t>
            </a:r>
            <a:endParaRPr lang="en-US" sz="2800" b="1" dirty="0">
              <a:latin typeface="+mj-lt"/>
              <a:ea typeface="ＭＳ Ｐゴシック" charset="0"/>
              <a:cs typeface="ＭＳ Ｐゴシック" charset="0"/>
            </a:endParaRPr>
          </a:p>
          <a:p>
            <a:pPr>
              <a:lnSpc>
                <a:spcPct val="80000"/>
              </a:lnSpc>
              <a:buFont typeface="Courier New" panose="02070309020205020404" pitchFamily="49" charset="0"/>
              <a:buChar char="o"/>
            </a:pPr>
            <a:r>
              <a:rPr lang="en-US" sz="2800" b="1" dirty="0">
                <a:latin typeface="+mj-lt"/>
                <a:ea typeface="ＭＳ Ｐゴシック" charset="0"/>
                <a:cs typeface="ＭＳ Ｐゴシック" charset="0"/>
              </a:rPr>
              <a:t>5 Levels/ Kinds </a:t>
            </a:r>
            <a:r>
              <a:rPr lang="en-US" sz="2800" dirty="0">
                <a:latin typeface="+mj-lt"/>
                <a:ea typeface="ＭＳ Ｐゴシック" charset="0"/>
                <a:cs typeface="ＭＳ Ｐゴシック" charset="0"/>
              </a:rPr>
              <a:t>(Autonomous Regions [only BARMM incorporated], Provinces, Cities [CC, ICC and </a:t>
            </a:r>
            <a:r>
              <a:rPr lang="en-US" sz="2800" dirty="0">
                <a:solidFill>
                  <a:srgbClr val="FF0000"/>
                </a:solidFill>
                <a:latin typeface="+mj-lt"/>
                <a:ea typeface="ＭＳ Ｐゴシック" charset="0"/>
                <a:cs typeface="ＭＳ Ｐゴシック" charset="0"/>
              </a:rPr>
              <a:t>HUCs (not under provincial oversight)</a:t>
            </a:r>
            <a:r>
              <a:rPr lang="en-US" sz="2800" dirty="0">
                <a:solidFill>
                  <a:srgbClr val="000000"/>
                </a:solidFill>
                <a:latin typeface="+mj-lt"/>
                <a:ea typeface="ＭＳ Ｐゴシック" charset="0"/>
                <a:cs typeface="ＭＳ Ｐゴシック" charset="0"/>
              </a:rPr>
              <a:t>]</a:t>
            </a:r>
            <a:r>
              <a:rPr lang="en-US" sz="2800" dirty="0">
                <a:latin typeface="+mj-lt"/>
                <a:ea typeface="ＭＳ Ｐゴシック" charset="0"/>
                <a:cs typeface="ＭＳ Ｐゴシック" charset="0"/>
              </a:rPr>
              <a:t>, Municipalities and Barangays)</a:t>
            </a:r>
            <a:endParaRPr lang="en-US" sz="2800" b="1" dirty="0">
              <a:latin typeface="+mj-lt"/>
              <a:ea typeface="ＭＳ Ｐゴシック" charset="0"/>
              <a:cs typeface="ＭＳ Ｐゴシック" charset="0"/>
            </a:endParaRP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Territorial</a:t>
            </a:r>
            <a:r>
              <a:rPr lang="en-US" sz="2800" dirty="0">
                <a:latin typeface="+mj-lt"/>
                <a:ea typeface="ＭＳ Ｐゴシック" charset="0"/>
                <a:cs typeface="ＭＳ Ｐゴシック" charset="0"/>
              </a:rPr>
              <a:t>: </a:t>
            </a:r>
            <a:r>
              <a:rPr lang="en-US" sz="2800" dirty="0">
                <a:solidFill>
                  <a:srgbClr val="008000"/>
                </a:solidFill>
                <a:latin typeface="+mj-lt"/>
                <a:ea typeface="ＭＳ Ｐゴシック" charset="0"/>
                <a:cs typeface="ＭＳ Ｐゴシック" charset="0"/>
              </a:rPr>
              <a:t>delimited by law, not by exercise of jurisdiction; </a:t>
            </a:r>
            <a:r>
              <a:rPr lang="en-US" sz="2800" dirty="0">
                <a:solidFill>
                  <a:srgbClr val="92D050"/>
                </a:solidFill>
              </a:rPr>
              <a:t>Baguio City, under its Charter, is exempted from coverage of IPRA </a:t>
            </a:r>
            <a:endParaRPr lang="en-US" sz="2800" dirty="0">
              <a:solidFill>
                <a:srgbClr val="008000"/>
              </a:solidFill>
              <a:latin typeface="+mj-lt"/>
              <a:ea typeface="ＭＳ Ｐゴシック" charset="0"/>
              <a:cs typeface="ＭＳ Ｐゴシック" charset="0"/>
            </a:endParaRP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Sources of Powers:</a:t>
            </a:r>
            <a:r>
              <a:rPr lang="en-US" sz="2800" dirty="0">
                <a:latin typeface="+mj-lt"/>
                <a:ea typeface="ＭＳ Ｐゴシック" charset="0"/>
                <a:cs typeface="ＭＳ Ｐゴシック" charset="0"/>
              </a:rPr>
              <a:t> Constitution, Law and Charter (No inherent, but have broad, powers; not self-government)</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a:t>
            </a:fld>
            <a:endParaRPr lang="en-US"/>
          </a:p>
        </p:txBody>
      </p:sp>
      <p:pic>
        <p:nvPicPr>
          <p:cNvPr id="6" name="Picture 5">
            <a:extLst>
              <a:ext uri="{FF2B5EF4-FFF2-40B4-BE49-F238E27FC236}">
                <a16:creationId xmlns:a16="http://schemas.microsoft.com/office/drawing/2014/main" id="{3AD6FD3A-6017-F743-93D4-349D300C120F}"/>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800891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0" dirty="0">
                <a:ea typeface="ＭＳ Ｐゴシック" charset="0"/>
                <a:cs typeface="ＭＳ Ｐゴシック" charset="0"/>
              </a:rPr>
              <a:t>3.2 </a:t>
            </a:r>
            <a:r>
              <a:rPr lang="en-US" b="1" dirty="0">
                <a:ea typeface="ＭＳ Ｐゴシック" charset="0"/>
                <a:cs typeface="ＭＳ Ｐゴシック" charset="0"/>
              </a:rPr>
              <a:t>Eminent Domain</a:t>
            </a:r>
          </a:p>
        </p:txBody>
      </p:sp>
      <p:sp>
        <p:nvSpPr>
          <p:cNvPr id="13315" name="Rectangle 3"/>
          <p:cNvSpPr>
            <a:spLocks noGrp="1" noChangeArrowheads="1"/>
          </p:cNvSpPr>
          <p:nvPr>
            <p:ph type="body" idx="1"/>
          </p:nvPr>
        </p:nvSpPr>
        <p:spPr>
          <a:xfrm>
            <a:off x="304800" y="1417638"/>
            <a:ext cx="8650354" cy="5299010"/>
          </a:xfrm>
        </p:spPr>
        <p:txBody>
          <a:bodyPr>
            <a:noAutofit/>
          </a:bodyPr>
          <a:lstStyle/>
          <a:p>
            <a:pPr eaLnBrk="1" hangingPunct="1">
              <a:lnSpc>
                <a:spcPct val="90000"/>
              </a:lnSpc>
              <a:buFont typeface="Courier New" panose="02070309020205020404" pitchFamily="49" charset="0"/>
              <a:buChar char="o"/>
            </a:pPr>
            <a:r>
              <a:rPr lang="en-US" sz="3000" b="1" dirty="0">
                <a:latin typeface="+mj-lt"/>
                <a:ea typeface="ＭＳ Ｐゴシック" charset="0"/>
                <a:cs typeface="ＭＳ Ｐゴシック" charset="0"/>
              </a:rPr>
              <a:t>Definition:</a:t>
            </a:r>
            <a:r>
              <a:rPr lang="en-US" sz="3000" dirty="0">
                <a:latin typeface="+mj-lt"/>
                <a:ea typeface="ＭＳ Ｐゴシック" charset="0"/>
                <a:cs typeface="ＭＳ Ｐゴシック" charset="0"/>
              </a:rPr>
              <a:t> Taking of Private Property </a:t>
            </a:r>
            <a:r>
              <a:rPr lang="en-US" sz="3000" dirty="0">
                <a:solidFill>
                  <a:srgbClr val="FF0000"/>
                </a:solidFill>
                <a:latin typeface="+mj-lt"/>
                <a:ea typeface="ＭＳ Ｐゴシック" charset="0"/>
                <a:cs typeface="ＭＳ Ｐゴシック" charset="0"/>
              </a:rPr>
              <a:t>(or LG property held in its proprietary capacity) </a:t>
            </a:r>
            <a:r>
              <a:rPr lang="en-US" sz="3000" dirty="0">
                <a:latin typeface="+mj-lt"/>
                <a:ea typeface="ＭＳ Ｐゴシック" charset="0"/>
                <a:cs typeface="ＭＳ Ｐゴシック" charset="0"/>
              </a:rPr>
              <a:t>for a Public Purpose upon payment of Just Compensation</a:t>
            </a:r>
          </a:p>
          <a:p>
            <a:pPr eaLnBrk="1" hangingPunct="1">
              <a:lnSpc>
                <a:spcPct val="90000"/>
              </a:lnSpc>
              <a:buFont typeface="Courier New" panose="02070309020205020404" pitchFamily="49" charset="0"/>
              <a:buChar char="o"/>
            </a:pPr>
            <a:r>
              <a:rPr lang="en-US" sz="3000" b="1" dirty="0">
                <a:latin typeface="+mj-lt"/>
                <a:ea typeface="ＭＳ Ｐゴシック" charset="0"/>
                <a:cs typeface="ＭＳ Ｐゴシック" charset="0"/>
              </a:rPr>
              <a:t>Compared to Police Power:</a:t>
            </a:r>
            <a:r>
              <a:rPr lang="en-US" sz="3000" dirty="0">
                <a:latin typeface="+mj-lt"/>
                <a:ea typeface="ＭＳ Ｐゴシック" charset="0"/>
                <a:cs typeface="ＭＳ Ｐゴシック" charset="0"/>
              </a:rPr>
              <a:t> Compensable Taking (can be used after taking/ post-taking benefit; transfer of business; portion of cemetery for indigent and </a:t>
            </a:r>
            <a:r>
              <a:rPr lang="en-US" sz="3000" dirty="0">
                <a:solidFill>
                  <a:srgbClr val="7030A0"/>
                </a:solidFill>
                <a:latin typeface="+mj-lt"/>
                <a:ea typeface="ＭＳ Ｐゴシック" charset="0"/>
                <a:cs typeface="ＭＳ Ｐゴシック" charset="0"/>
              </a:rPr>
              <a:t>declaring a privately-owned road as public road</a:t>
            </a:r>
            <a:r>
              <a:rPr lang="en-US" sz="3000" dirty="0">
                <a:latin typeface="+mj-lt"/>
                <a:ea typeface="ＭＳ Ｐゴシック" charset="0"/>
                <a:cs typeface="ＭＳ Ｐゴシック" charset="0"/>
              </a:rPr>
              <a:t> - ED; zoning - PP)</a:t>
            </a:r>
          </a:p>
          <a:p>
            <a:pPr eaLnBrk="1" hangingPunct="1">
              <a:lnSpc>
                <a:spcPct val="90000"/>
              </a:lnSpc>
              <a:buFont typeface="Courier New" panose="02070309020205020404" pitchFamily="49" charset="0"/>
              <a:buChar char="o"/>
            </a:pPr>
            <a:r>
              <a:rPr lang="en-US" sz="3000" dirty="0">
                <a:latin typeface="+mj-lt"/>
                <a:ea typeface="ＭＳ Ｐゴシック" charset="0"/>
                <a:cs typeface="ＭＳ Ｐゴシック" charset="0"/>
              </a:rPr>
              <a:t>Not Inherent; Delegated; </a:t>
            </a:r>
            <a:r>
              <a:rPr lang="ja-JP" altLang="en-US" sz="3000" b="1" dirty="0">
                <a:latin typeface="+mj-lt"/>
                <a:ea typeface="ＭＳ Ｐゴシック" charset="0"/>
                <a:cs typeface="ＭＳ Ｐゴシック" charset="0"/>
              </a:rPr>
              <a:t>‘</a:t>
            </a:r>
            <a:r>
              <a:rPr lang="en-US" sz="3000" b="1" dirty="0">
                <a:latin typeface="+mj-lt"/>
                <a:ea typeface="ＭＳ Ｐゴシック" charset="0"/>
                <a:cs typeface="ＭＳ Ｐゴシック" charset="0"/>
              </a:rPr>
              <a:t>Inferior</a:t>
            </a:r>
            <a:r>
              <a:rPr lang="ja-JP" altLang="en-US" sz="3000" b="1" dirty="0">
                <a:latin typeface="+mj-lt"/>
                <a:ea typeface="ＭＳ Ｐゴシック" charset="0"/>
                <a:cs typeface="ＭＳ Ｐゴシック" charset="0"/>
              </a:rPr>
              <a:t>’</a:t>
            </a:r>
            <a:r>
              <a:rPr lang="en-US" sz="3000" b="1" dirty="0">
                <a:latin typeface="+mj-lt"/>
                <a:ea typeface="ＭＳ Ｐゴシック" charset="0"/>
                <a:cs typeface="ＭＳ Ｐゴシック" charset="0"/>
              </a:rPr>
              <a:t> Domain</a:t>
            </a:r>
          </a:p>
          <a:p>
            <a:pPr eaLnBrk="1" hangingPunct="1">
              <a:lnSpc>
                <a:spcPct val="90000"/>
              </a:lnSpc>
              <a:buFont typeface="Courier New" panose="02070309020205020404" pitchFamily="49" charset="0"/>
              <a:buChar char="o"/>
            </a:pPr>
            <a:r>
              <a:rPr lang="en-US" sz="3000" b="1" dirty="0">
                <a:latin typeface="+mj-lt"/>
                <a:ea typeface="ＭＳ Ｐゴシック" charset="0"/>
                <a:cs typeface="ＭＳ Ｐゴシック" charset="0"/>
              </a:rPr>
              <a:t>Limitations:</a:t>
            </a:r>
            <a:r>
              <a:rPr lang="en-US" sz="3000" dirty="0">
                <a:latin typeface="+mj-lt"/>
                <a:ea typeface="ＭＳ Ｐゴシック" charset="0"/>
                <a:cs typeface="ＭＳ Ｐゴシック" charset="0"/>
              </a:rPr>
              <a:t> Observance of due process and Payment of just compensation (</a:t>
            </a:r>
            <a:r>
              <a:rPr lang="en-US" sz="3000" dirty="0">
                <a:solidFill>
                  <a:srgbClr val="FF6600"/>
                </a:solidFill>
                <a:latin typeface="+mj-lt"/>
                <a:ea typeface="ＭＳ Ｐゴシック" charset="0"/>
                <a:cs typeface="ＭＳ Ｐゴシック" charset="0"/>
              </a:rPr>
              <a:t>strict construction</a:t>
            </a:r>
            <a:r>
              <a:rPr lang="en-US" sz="3000" dirty="0">
                <a:latin typeface="+mj-lt"/>
                <a:ea typeface="ＭＳ Ｐゴシック" charset="0"/>
                <a:cs typeface="ＭＳ Ｐゴシック" charset="0"/>
              </a:rPr>
              <a:t>)</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40</a:t>
            </a:fld>
            <a:endParaRPr lang="en-US" dirty="0"/>
          </a:p>
        </p:txBody>
      </p:sp>
      <p:pic>
        <p:nvPicPr>
          <p:cNvPr id="6" name="Picture 5">
            <a:extLst>
              <a:ext uri="{FF2B5EF4-FFF2-40B4-BE49-F238E27FC236}">
                <a16:creationId xmlns:a16="http://schemas.microsoft.com/office/drawing/2014/main" id="{2362DBFD-A7F6-8E47-95A7-3CF7AF072748}"/>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334588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0" dirty="0">
                <a:ea typeface="ＭＳ Ｐゴシック" charset="0"/>
                <a:cs typeface="ＭＳ Ｐゴシック" charset="0"/>
              </a:rPr>
              <a:t>3.2 </a:t>
            </a:r>
            <a:r>
              <a:rPr lang="en-US" b="1" dirty="0">
                <a:ea typeface="ＭＳ Ｐゴシック" charset="0"/>
                <a:cs typeface="ＭＳ Ｐゴシック" charset="0"/>
              </a:rPr>
              <a:t>Eminent Domain</a:t>
            </a:r>
          </a:p>
        </p:txBody>
      </p:sp>
      <p:sp>
        <p:nvSpPr>
          <p:cNvPr id="13315" name="Rectangle 3"/>
          <p:cNvSpPr>
            <a:spLocks noGrp="1" noChangeArrowheads="1"/>
          </p:cNvSpPr>
          <p:nvPr>
            <p:ph type="body" idx="1"/>
          </p:nvPr>
        </p:nvSpPr>
        <p:spPr>
          <a:xfrm>
            <a:off x="304800" y="1276286"/>
            <a:ext cx="8650354" cy="5440362"/>
          </a:xfrm>
        </p:spPr>
        <p:txBody>
          <a:bodyPr>
            <a:noAutofit/>
          </a:bodyPr>
          <a:lstStyle/>
          <a:p>
            <a:pPr>
              <a:lnSpc>
                <a:spcPct val="90000"/>
              </a:lnSpc>
              <a:buFont typeface="Courier New" panose="02070309020205020404" pitchFamily="49" charset="0"/>
              <a:buChar char="o"/>
            </a:pPr>
            <a:r>
              <a:rPr lang="en-US" sz="2800" b="1" dirty="0">
                <a:latin typeface="+mj-lt"/>
                <a:ea typeface="ＭＳ Ｐゴシック" charset="0"/>
                <a:cs typeface="ＭＳ Ｐゴシック" charset="0"/>
              </a:rPr>
              <a:t>Foundation:</a:t>
            </a:r>
            <a:r>
              <a:rPr lang="en-US" sz="2800" dirty="0">
                <a:latin typeface="+mj-lt"/>
                <a:ea typeface="ＭＳ Ｐゴシック" charset="0"/>
                <a:cs typeface="ＭＳ Ｐゴシック" charset="0"/>
              </a:rPr>
              <a:t> genuine public necessity (not present when others willing to sell; nearby facilities available)</a:t>
            </a:r>
          </a:p>
          <a:p>
            <a:pPr>
              <a:lnSpc>
                <a:spcPct val="90000"/>
              </a:lnSpc>
              <a:buFont typeface="Courier New" panose="02070309020205020404" pitchFamily="49" charset="0"/>
              <a:buChar char="o"/>
            </a:pPr>
            <a:r>
              <a:rPr lang="en-US" sz="2800" b="1" dirty="0">
                <a:latin typeface="+mj-lt"/>
                <a:ea typeface="ＭＳ Ｐゴシック" charset="0"/>
                <a:cs typeface="ＭＳ Ｐゴシック" charset="0"/>
              </a:rPr>
              <a:t>Enabling Measure:</a:t>
            </a:r>
            <a:r>
              <a:rPr lang="en-US" sz="2800" dirty="0">
                <a:latin typeface="+mj-lt"/>
                <a:ea typeface="ＭＳ Ｐゴシック" charset="0"/>
                <a:cs typeface="ＭＳ Ｐゴシック" charset="0"/>
              </a:rPr>
              <a:t> Ordinance (Not Resolution) </a:t>
            </a:r>
            <a:r>
              <a:rPr lang="en-US" sz="2800" dirty="0">
                <a:solidFill>
                  <a:schemeClr val="bg1">
                    <a:lumMod val="50000"/>
                  </a:schemeClr>
                </a:solidFill>
                <a:latin typeface="+mj-lt"/>
                <a:ea typeface="ＭＳ Ｐゴシック" charset="0"/>
                <a:cs typeface="ＭＳ Ｐゴシック" charset="0"/>
              </a:rPr>
              <a:t>(Ordinance authorizing filing of expropriation case carries with it authorization to sign verification and non-forum shopping certification)</a:t>
            </a: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LGU Branch</a:t>
            </a:r>
            <a:r>
              <a:rPr lang="en-US" sz="2800" dirty="0">
                <a:latin typeface="+mj-lt"/>
                <a:ea typeface="ＭＳ Ｐゴシック" charset="0"/>
                <a:cs typeface="ＭＳ Ｐゴシック" charset="0"/>
              </a:rPr>
              <a:t>: </a:t>
            </a:r>
            <a:r>
              <a:rPr lang="en-US" sz="2800" dirty="0">
                <a:solidFill>
                  <a:srgbClr val="FF0000"/>
                </a:solidFill>
                <a:latin typeface="+mj-lt"/>
                <a:ea typeface="ＭＳ Ｐゴシック" charset="0"/>
                <a:cs typeface="ＭＳ Ｐゴシック" charset="0"/>
              </a:rPr>
              <a:t>Essentially Legislative </a:t>
            </a:r>
            <a:r>
              <a:rPr lang="en-US" sz="2800" dirty="0">
                <a:latin typeface="+mj-lt"/>
                <a:ea typeface="ＭＳ Ｐゴシック" charset="0"/>
                <a:cs typeface="ＭＳ Ｐゴシック" charset="0"/>
              </a:rPr>
              <a:t>but also Executive (filing of expropriation case)</a:t>
            </a: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Reason</a:t>
            </a:r>
            <a:r>
              <a:rPr lang="en-US" sz="2800" dirty="0">
                <a:latin typeface="+mj-lt"/>
                <a:ea typeface="ＭＳ Ｐゴシック" charset="0"/>
                <a:cs typeface="ＭＳ Ｐゴシック" charset="0"/>
              </a:rPr>
              <a:t> stated in Ordinance</a:t>
            </a:r>
          </a:p>
          <a:p>
            <a:pPr eaLnBrk="1" hangingPunct="1">
              <a:lnSpc>
                <a:spcPct val="80000"/>
              </a:lnSpc>
              <a:buFont typeface="Courier New" panose="02070309020205020404" pitchFamily="49" charset="0"/>
              <a:buChar char="o"/>
            </a:pPr>
            <a:r>
              <a:rPr lang="en-US" sz="2800" b="1" dirty="0">
                <a:solidFill>
                  <a:srgbClr val="FF0000"/>
                </a:solidFill>
                <a:latin typeface="+mj-lt"/>
                <a:ea typeface="ＭＳ Ｐゴシック" charset="0"/>
                <a:cs typeface="ＭＳ Ｐゴシック" charset="0"/>
              </a:rPr>
              <a:t>Public Purpose </a:t>
            </a:r>
            <a:r>
              <a:rPr lang="en-US" sz="2800" dirty="0">
                <a:solidFill>
                  <a:srgbClr val="FF0000"/>
                </a:solidFill>
                <a:latin typeface="+mj-lt"/>
                <a:ea typeface="ＭＳ Ｐゴシック" charset="0"/>
                <a:cs typeface="ＭＳ Ｐゴシック" charset="0"/>
              </a:rPr>
              <a:t>is a continuing requirement</a:t>
            </a:r>
          </a:p>
          <a:p>
            <a:pPr eaLnBrk="1" hangingPunct="1">
              <a:lnSpc>
                <a:spcPct val="80000"/>
              </a:lnSpc>
              <a:buFont typeface="Courier New" panose="02070309020205020404" pitchFamily="49" charset="0"/>
              <a:buChar char="o"/>
            </a:pPr>
            <a:r>
              <a:rPr lang="en-US" sz="2800" dirty="0">
                <a:latin typeface="+mj-lt"/>
                <a:ea typeface="ＭＳ Ｐゴシック" charset="0"/>
                <a:cs typeface="ＭＳ Ｐゴシック" charset="0"/>
              </a:rPr>
              <a:t>Sequence: Ordinance </a:t>
            </a:r>
            <a:r>
              <a:rPr lang="en-US" sz="2800" b="1" dirty="0">
                <a:latin typeface="+mj-lt"/>
                <a:ea typeface="ＭＳ Ｐゴシック" charset="0"/>
                <a:cs typeface="ＭＳ Ｐゴシック" charset="0"/>
              </a:rPr>
              <a:t>before</a:t>
            </a:r>
            <a:r>
              <a:rPr lang="en-US" sz="2800" dirty="0">
                <a:latin typeface="+mj-lt"/>
                <a:ea typeface="ＭＳ Ｐゴシック" charset="0"/>
                <a:cs typeface="ＭＳ Ｐゴシック" charset="0"/>
              </a:rPr>
              <a:t> Expropriation case</a:t>
            </a: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RTC</a:t>
            </a:r>
            <a:r>
              <a:rPr lang="en-US" sz="2800" dirty="0">
                <a:latin typeface="+mj-lt"/>
                <a:ea typeface="ＭＳ Ｐゴシック" charset="0"/>
                <a:cs typeface="ＭＳ Ｐゴシック" charset="0"/>
              </a:rPr>
              <a:t> has jurisdiction (incapable of pecuniary estimation)</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41</a:t>
            </a:fld>
            <a:endParaRPr lang="en-US" dirty="0"/>
          </a:p>
        </p:txBody>
      </p:sp>
      <p:pic>
        <p:nvPicPr>
          <p:cNvPr id="6" name="Picture 5">
            <a:extLst>
              <a:ext uri="{FF2B5EF4-FFF2-40B4-BE49-F238E27FC236}">
                <a16:creationId xmlns:a16="http://schemas.microsoft.com/office/drawing/2014/main" id="{2362DBFD-A7F6-8E47-95A7-3CF7AF072748}"/>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675417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9973"/>
            <a:ext cx="8229600" cy="1143000"/>
          </a:xfrm>
        </p:spPr>
        <p:txBody>
          <a:bodyPr/>
          <a:lstStyle/>
          <a:p>
            <a:pPr eaLnBrk="1" hangingPunct="1"/>
            <a:r>
              <a:rPr lang="en-US" b="0" dirty="0">
                <a:ea typeface="ＭＳ Ｐゴシック" charset="0"/>
                <a:cs typeface="ＭＳ Ｐゴシック" charset="0"/>
              </a:rPr>
              <a:t>3.2 </a:t>
            </a:r>
            <a:r>
              <a:rPr lang="en-US" b="1" dirty="0">
                <a:ea typeface="ＭＳ Ｐゴシック" charset="0"/>
                <a:cs typeface="ＭＳ Ｐゴシック" charset="0"/>
              </a:rPr>
              <a:t>Eminent Domain</a:t>
            </a:r>
          </a:p>
        </p:txBody>
      </p:sp>
      <p:sp>
        <p:nvSpPr>
          <p:cNvPr id="14339" name="Rectangle 3"/>
          <p:cNvSpPr>
            <a:spLocks noGrp="1" noChangeArrowheads="1"/>
          </p:cNvSpPr>
          <p:nvPr>
            <p:ph type="body" idx="1"/>
          </p:nvPr>
        </p:nvSpPr>
        <p:spPr>
          <a:xfrm>
            <a:off x="457201" y="1332973"/>
            <a:ext cx="8485586" cy="5326858"/>
          </a:xfrm>
        </p:spPr>
        <p:txBody>
          <a:bodyPr>
            <a:normAutofit/>
          </a:bodyPr>
          <a:lstStyle/>
          <a:p>
            <a:pPr eaLnBrk="1" hangingPunct="1">
              <a:lnSpc>
                <a:spcPct val="80000"/>
              </a:lnSpc>
              <a:buFont typeface="Courier New" panose="02070309020205020404" pitchFamily="49" charset="0"/>
              <a:buChar char="o"/>
            </a:pPr>
            <a:r>
              <a:rPr lang="en-US" sz="3000" dirty="0">
                <a:latin typeface="+mj-lt"/>
                <a:ea typeface="ＭＳ Ｐゴシック" charset="0"/>
                <a:cs typeface="ＭＳ Ｐゴシック" charset="0"/>
              </a:rPr>
              <a:t>Valid and definite </a:t>
            </a:r>
            <a:r>
              <a:rPr lang="en-US" sz="3000" b="1" dirty="0">
                <a:latin typeface="+mj-lt"/>
                <a:ea typeface="ＭＳ Ｐゴシック" charset="0"/>
                <a:cs typeface="ＭＳ Ｐゴシック" charset="0"/>
              </a:rPr>
              <a:t>offer </a:t>
            </a:r>
            <a:r>
              <a:rPr lang="en-US" sz="3000" dirty="0">
                <a:latin typeface="+mj-lt"/>
                <a:ea typeface="ＭＳ Ｐゴシック" charset="0"/>
                <a:cs typeface="ＭＳ Ｐゴシック" charset="0"/>
              </a:rPr>
              <a:t>(not just meeting to discuss project and price; </a:t>
            </a:r>
            <a:r>
              <a:rPr lang="en-US" sz="3000" dirty="0">
                <a:solidFill>
                  <a:schemeClr val="accent6"/>
                </a:solidFill>
                <a:latin typeface="+mj-lt"/>
                <a:ea typeface="ＭＳ Ｐゴシック" charset="0"/>
                <a:cs typeface="ＭＳ Ｐゴシック" charset="0"/>
              </a:rPr>
              <a:t>must renegotiate if 1</a:t>
            </a:r>
            <a:r>
              <a:rPr lang="en-US" sz="3000" baseline="30000" dirty="0">
                <a:solidFill>
                  <a:schemeClr val="accent6"/>
                </a:solidFill>
                <a:latin typeface="+mj-lt"/>
                <a:ea typeface="ＭＳ Ｐゴシック" charset="0"/>
                <a:cs typeface="ＭＳ Ｐゴシック" charset="0"/>
              </a:rPr>
              <a:t>st</a:t>
            </a:r>
            <a:r>
              <a:rPr lang="en-US" sz="3000" dirty="0">
                <a:solidFill>
                  <a:schemeClr val="accent6"/>
                </a:solidFill>
                <a:latin typeface="+mj-lt"/>
                <a:ea typeface="ＭＳ Ｐゴシック" charset="0"/>
                <a:cs typeface="ＭＳ Ｐゴシック" charset="0"/>
              </a:rPr>
              <a:t> offer rejected for being too low</a:t>
            </a:r>
            <a:r>
              <a:rPr lang="en-US" sz="3000" dirty="0">
                <a:latin typeface="+mj-lt"/>
                <a:ea typeface="ＭＳ Ｐゴシック" charset="0"/>
                <a:cs typeface="ＭＳ Ｐゴシック" charset="0"/>
              </a:rPr>
              <a:t>)</a:t>
            </a:r>
            <a:endParaRPr lang="en-US" sz="3000" b="1" dirty="0">
              <a:latin typeface="+mj-lt"/>
              <a:ea typeface="ＭＳ Ｐゴシック" charset="0"/>
              <a:cs typeface="ＭＳ Ｐゴシック" charset="0"/>
            </a:endParaRPr>
          </a:p>
          <a:p>
            <a:pPr eaLnBrk="1" hangingPunct="1">
              <a:lnSpc>
                <a:spcPct val="80000"/>
              </a:lnSpc>
              <a:buFont typeface="Courier New" panose="02070309020205020404" pitchFamily="49" charset="0"/>
              <a:buChar char="o"/>
            </a:pPr>
            <a:r>
              <a:rPr lang="en-US" sz="3000" dirty="0">
                <a:latin typeface="+mj-lt"/>
                <a:ea typeface="ＭＳ Ｐゴシック" charset="0"/>
                <a:cs typeface="ＭＳ Ｐゴシック" charset="0"/>
              </a:rPr>
              <a:t>Comply with Constitution and </a:t>
            </a:r>
            <a:r>
              <a:rPr lang="en-US" sz="3000" b="1" dirty="0">
                <a:latin typeface="+mj-lt"/>
                <a:ea typeface="ＭＳ Ｐゴシック" charset="0"/>
                <a:cs typeface="ＭＳ Ｐゴシック" charset="0"/>
              </a:rPr>
              <a:t>Statutes</a:t>
            </a:r>
            <a:r>
              <a:rPr lang="en-US" sz="3000" dirty="0">
                <a:latin typeface="+mj-lt"/>
                <a:ea typeface="ＭＳ Ｐゴシック" charset="0"/>
                <a:cs typeface="ＭＳ Ｐゴシック" charset="0"/>
              </a:rPr>
              <a:t> (e.g. UDHA where private land last option, </a:t>
            </a:r>
            <a:r>
              <a:rPr lang="en-US" sz="3000" dirty="0">
                <a:solidFill>
                  <a:srgbClr val="FF6600"/>
                </a:solidFill>
                <a:latin typeface="+mj-lt"/>
                <a:ea typeface="ＭＳ Ｐゴシック" charset="0"/>
                <a:cs typeface="ＭＳ Ｐゴシック" charset="0"/>
              </a:rPr>
              <a:t>follow order of priority; </a:t>
            </a:r>
            <a:r>
              <a:rPr lang="en-US" sz="3000" dirty="0">
                <a:solidFill>
                  <a:schemeClr val="bg1">
                    <a:lumMod val="50000"/>
                  </a:schemeClr>
                </a:solidFill>
                <a:latin typeface="+mj-lt"/>
                <a:ea typeface="ＭＳ Ｐゴシック" charset="0"/>
                <a:cs typeface="ＭＳ Ｐゴシック" charset="0"/>
              </a:rPr>
              <a:t>Right of Way Act not applicable since law applies to national infrastructure projects</a:t>
            </a:r>
            <a:r>
              <a:rPr lang="en-US" sz="3000" dirty="0">
                <a:latin typeface="+mj-lt"/>
                <a:ea typeface="ＭＳ Ｐゴシック" charset="0"/>
                <a:cs typeface="ＭＳ Ｐゴシック" charset="0"/>
              </a:rPr>
              <a:t>)</a:t>
            </a:r>
          </a:p>
          <a:p>
            <a:pPr eaLnBrk="1" hangingPunct="1">
              <a:lnSpc>
                <a:spcPct val="80000"/>
              </a:lnSpc>
              <a:buFont typeface="Courier New" panose="02070309020205020404" pitchFamily="49" charset="0"/>
              <a:buChar char="o"/>
            </a:pPr>
            <a:r>
              <a:rPr lang="en-US" sz="3000" b="1" dirty="0">
                <a:latin typeface="+mj-lt"/>
                <a:ea typeface="ＭＳ Ｐゴシック" charset="0"/>
                <a:cs typeface="ＭＳ Ｐゴシック" charset="0"/>
              </a:rPr>
              <a:t>Immediate Entry:</a:t>
            </a:r>
            <a:r>
              <a:rPr lang="en-US" sz="3000" dirty="0">
                <a:latin typeface="+mj-lt"/>
                <a:ea typeface="ＭＳ Ｐゴシック" charset="0"/>
                <a:cs typeface="ＭＳ Ｐゴシック" charset="0"/>
              </a:rPr>
              <a:t> </a:t>
            </a:r>
            <a:r>
              <a:rPr lang="en-US" sz="3000" dirty="0">
                <a:solidFill>
                  <a:srgbClr val="FF0000"/>
                </a:solidFill>
                <a:latin typeface="+mj-lt"/>
                <a:ea typeface="ＭＳ Ｐゴシック" charset="0"/>
                <a:cs typeface="ＭＳ Ｐゴシック" charset="0"/>
              </a:rPr>
              <a:t>Sufficiency in Form and Substance and Provisional Deposit</a:t>
            </a:r>
            <a:r>
              <a:rPr lang="en-US" sz="3000" dirty="0">
                <a:latin typeface="+mj-lt"/>
                <a:ea typeface="ＭＳ Ｐゴシック" charset="0"/>
                <a:cs typeface="ＭＳ Ｐゴシック" charset="0"/>
              </a:rPr>
              <a:t>; Determination of public purpose in a hearing not required</a:t>
            </a:r>
          </a:p>
          <a:p>
            <a:pPr eaLnBrk="1" hangingPunct="1">
              <a:lnSpc>
                <a:spcPct val="80000"/>
              </a:lnSpc>
              <a:buFont typeface="Courier New" panose="02070309020205020404" pitchFamily="49" charset="0"/>
              <a:buChar char="o"/>
            </a:pPr>
            <a:r>
              <a:rPr lang="en-US" sz="3000" b="1" dirty="0">
                <a:solidFill>
                  <a:srgbClr val="FF0000"/>
                </a:solidFill>
                <a:latin typeface="+mj-lt"/>
                <a:ea typeface="ＭＳ Ｐゴシック" charset="0"/>
                <a:cs typeface="ＭＳ Ｐゴシック" charset="0"/>
              </a:rPr>
              <a:t>Prompt payment </a:t>
            </a:r>
            <a:r>
              <a:rPr lang="en-US" sz="3000" dirty="0">
                <a:solidFill>
                  <a:srgbClr val="FF0000"/>
                </a:solidFill>
                <a:latin typeface="+mj-lt"/>
                <a:ea typeface="ＭＳ Ｐゴシック" charset="0"/>
                <a:cs typeface="ＭＳ Ｐゴシック" charset="0"/>
              </a:rPr>
              <a:t>required</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42</a:t>
            </a:fld>
            <a:endParaRPr lang="en-US"/>
          </a:p>
        </p:txBody>
      </p:sp>
      <p:pic>
        <p:nvPicPr>
          <p:cNvPr id="6" name="Picture 5">
            <a:extLst>
              <a:ext uri="{FF2B5EF4-FFF2-40B4-BE49-F238E27FC236}">
                <a16:creationId xmlns:a16="http://schemas.microsoft.com/office/drawing/2014/main" id="{D35244A1-3232-144E-A7C3-5D43217B7D43}"/>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332266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0" dirty="0">
                <a:ea typeface="ＭＳ Ｐゴシック" charset="0"/>
                <a:cs typeface="ＭＳ Ｐゴシック" charset="0"/>
              </a:rPr>
              <a:t>3.2 </a:t>
            </a:r>
            <a:r>
              <a:rPr lang="en-US" b="1" dirty="0">
                <a:ea typeface="ＭＳ Ｐゴシック" charset="0"/>
                <a:cs typeface="ＭＳ Ｐゴシック" charset="0"/>
              </a:rPr>
              <a:t>Eminent Domain</a:t>
            </a:r>
          </a:p>
        </p:txBody>
      </p:sp>
      <p:sp>
        <p:nvSpPr>
          <p:cNvPr id="15363" name="Rectangle 3"/>
          <p:cNvSpPr>
            <a:spLocks noGrp="1" noChangeArrowheads="1"/>
          </p:cNvSpPr>
          <p:nvPr>
            <p:ph type="body" idx="1"/>
          </p:nvPr>
        </p:nvSpPr>
        <p:spPr/>
        <p:txBody>
          <a:bodyPr>
            <a:normAutofit/>
          </a:bodyPr>
          <a:lstStyle/>
          <a:p>
            <a:pPr eaLnBrk="1" hangingPunct="1">
              <a:buFont typeface="Courier New" panose="02070309020205020404" pitchFamily="49" charset="0"/>
              <a:buChar char="o"/>
            </a:pPr>
            <a:r>
              <a:rPr lang="en-US" b="1" dirty="0">
                <a:latin typeface="+mj-lt"/>
                <a:ea typeface="ＭＳ Ｐゴシック" charset="0"/>
                <a:cs typeface="ＭＳ Ｐゴシック" charset="0"/>
              </a:rPr>
              <a:t>Role of Higher-Reviewing LGU: </a:t>
            </a:r>
            <a:r>
              <a:rPr lang="en-US" dirty="0">
                <a:latin typeface="+mj-lt"/>
                <a:ea typeface="ＭＳ Ｐゴシック" charset="0"/>
                <a:cs typeface="ＭＳ Ｐゴシック" charset="0"/>
              </a:rPr>
              <a:t>Question of Law - Within Scope, Followed Law and Procedure (Not Choice of Property)</a:t>
            </a:r>
          </a:p>
          <a:p>
            <a:pPr eaLnBrk="1" hangingPunct="1">
              <a:buFont typeface="Courier New" panose="02070309020205020404" pitchFamily="49" charset="0"/>
              <a:buChar char="o"/>
            </a:pPr>
            <a:r>
              <a:rPr lang="en-US" b="1" dirty="0">
                <a:latin typeface="+mj-lt"/>
                <a:ea typeface="ＭＳ Ｐゴシック" charset="0"/>
                <a:cs typeface="ＭＳ Ｐゴシック" charset="0"/>
              </a:rPr>
              <a:t>Role of Courts (RTC):</a:t>
            </a:r>
            <a:r>
              <a:rPr lang="en-US" dirty="0">
                <a:latin typeface="+mj-lt"/>
                <a:ea typeface="ＭＳ Ｐゴシック" charset="0"/>
                <a:cs typeface="ＭＳ Ｐゴシック" charset="0"/>
              </a:rPr>
              <a:t> Necessity, Choice of Property, </a:t>
            </a:r>
            <a:r>
              <a:rPr lang="en-US" dirty="0">
                <a:solidFill>
                  <a:srgbClr val="FF0000"/>
                </a:solidFill>
                <a:latin typeface="+mj-lt"/>
                <a:ea typeface="ＭＳ Ｐゴシック" charset="0"/>
                <a:cs typeface="ＭＳ Ｐゴシック" charset="0"/>
              </a:rPr>
              <a:t>Just Compensation</a:t>
            </a:r>
            <a:r>
              <a:rPr lang="en-US" dirty="0">
                <a:latin typeface="+mj-lt"/>
                <a:ea typeface="ＭＳ Ｐゴシック" charset="0"/>
                <a:cs typeface="ＭＳ Ｐゴシック" charset="0"/>
              </a:rPr>
              <a:t>, Requirements, Compel Execution/ Payment</a:t>
            </a:r>
          </a:p>
          <a:p>
            <a:pPr eaLnBrk="1" hangingPunct="1">
              <a:buFont typeface="Courier New" panose="02070309020205020404" pitchFamily="49" charset="0"/>
              <a:buChar char="o"/>
            </a:pPr>
            <a:r>
              <a:rPr lang="en-US" b="1" dirty="0">
                <a:latin typeface="+mj-lt"/>
                <a:ea typeface="ＭＳ Ｐゴシック" charset="0"/>
                <a:cs typeface="ＭＳ Ｐゴシック" charset="0"/>
              </a:rPr>
              <a:t>Role of NGAs:</a:t>
            </a:r>
            <a:r>
              <a:rPr lang="en-US" dirty="0">
                <a:latin typeface="+mj-lt"/>
                <a:ea typeface="ＭＳ Ｐゴシック" charset="0"/>
                <a:cs typeface="ＭＳ Ｐゴシック" charset="0"/>
              </a:rPr>
              <a:t> DA/ DAR approval not required (agricultural land)</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43</a:t>
            </a:fld>
            <a:endParaRPr lang="en-US"/>
          </a:p>
        </p:txBody>
      </p:sp>
      <p:pic>
        <p:nvPicPr>
          <p:cNvPr id="6" name="Picture 5">
            <a:extLst>
              <a:ext uri="{FF2B5EF4-FFF2-40B4-BE49-F238E27FC236}">
                <a16:creationId xmlns:a16="http://schemas.microsoft.com/office/drawing/2014/main" id="{BBD28361-9D59-004E-A57E-59817F3A0307}"/>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616845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0" dirty="0">
                <a:latin typeface="+mn-lt"/>
                <a:ea typeface="ＭＳ Ｐゴシック" charset="0"/>
                <a:cs typeface="ＭＳ Ｐゴシック" charset="0"/>
              </a:rPr>
              <a:t>3.2 </a:t>
            </a:r>
            <a:r>
              <a:rPr lang="en-US" b="1" dirty="0">
                <a:latin typeface="+mn-lt"/>
                <a:ea typeface="ＭＳ Ｐゴシック" charset="0"/>
                <a:cs typeface="ＭＳ Ｐゴシック" charset="0"/>
              </a:rPr>
              <a:t>Eminent Domain</a:t>
            </a:r>
          </a:p>
        </p:txBody>
      </p:sp>
      <p:graphicFrame>
        <p:nvGraphicFramePr>
          <p:cNvPr id="16456" name="Group 72"/>
          <p:cNvGraphicFramePr>
            <a:graphicFrameLocks noGrp="1"/>
          </p:cNvGraphicFramePr>
          <p:nvPr>
            <p:ph type="tbl" idx="1"/>
            <p:extLst>
              <p:ext uri="{D42A27DB-BD31-4B8C-83A1-F6EECF244321}">
                <p14:modId xmlns:p14="http://schemas.microsoft.com/office/powerpoint/2010/main" val="330395650"/>
              </p:ext>
            </p:extLst>
          </p:nvPr>
        </p:nvGraphicFramePr>
        <p:xfrm>
          <a:off x="762000" y="1725643"/>
          <a:ext cx="7924800" cy="4522153"/>
        </p:xfrm>
        <a:graphic>
          <a:graphicData uri="http://schemas.openxmlformats.org/drawingml/2006/table">
            <a:tbl>
              <a:tblPr/>
              <a:tblGrid>
                <a:gridCol w="1981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1"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Eminent Domain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1"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Zoning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1"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Reclassify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1"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Conversion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Taking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Police 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err="1">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Administrativ</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Administrativ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Change of Owner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Any 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Any 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Agri to    Non-Agri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Agri to    Non-Agri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Change in Use of 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 Actual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 Actual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Change in Use of 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4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All LGUs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DAR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44</a:t>
            </a:fld>
            <a:endParaRPr lang="en-US"/>
          </a:p>
        </p:txBody>
      </p:sp>
      <p:cxnSp>
        <p:nvCxnSpPr>
          <p:cNvPr id="5" name="Straight Connector 4">
            <a:extLst>
              <a:ext uri="{FF2B5EF4-FFF2-40B4-BE49-F238E27FC236}">
                <a16:creationId xmlns:a16="http://schemas.microsoft.com/office/drawing/2014/main" id="{CEF4AD25-8ED6-1147-997F-AD5AEED09CF2}"/>
              </a:ext>
            </a:extLst>
          </p:cNvPr>
          <p:cNvCxnSpPr/>
          <p:nvPr/>
        </p:nvCxnSpPr>
        <p:spPr>
          <a:xfrm>
            <a:off x="4818580" y="2928135"/>
            <a:ext cx="173462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69224DB-DC04-0943-AEEF-7FBF3972F858}"/>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85906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0" dirty="0">
                <a:ea typeface="ＭＳ Ｐゴシック" charset="0"/>
                <a:cs typeface="ＭＳ Ｐゴシック" charset="0"/>
              </a:rPr>
              <a:t>3.3 </a:t>
            </a:r>
            <a:r>
              <a:rPr lang="en-US" b="1" dirty="0">
                <a:ea typeface="ＭＳ Ｐゴシック" charset="0"/>
                <a:cs typeface="ＭＳ Ｐゴシック" charset="0"/>
              </a:rPr>
              <a:t>Corporate Powers</a:t>
            </a:r>
          </a:p>
        </p:txBody>
      </p:sp>
      <p:sp>
        <p:nvSpPr>
          <p:cNvPr id="15363" name="Rectangle 3"/>
          <p:cNvSpPr>
            <a:spLocks noGrp="1" noChangeArrowheads="1"/>
          </p:cNvSpPr>
          <p:nvPr>
            <p:ph type="body" idx="1"/>
          </p:nvPr>
        </p:nvSpPr>
        <p:spPr>
          <a:xfrm>
            <a:off x="457199" y="1448460"/>
            <a:ext cx="8481318" cy="4708525"/>
          </a:xfrm>
        </p:spPr>
        <p:txBody>
          <a:bodyPr>
            <a:noAutofit/>
          </a:bodyPr>
          <a:lstStyle/>
          <a:p>
            <a:pPr marL="234900" lvl="0" indent="-234900" algn="just">
              <a:spcBef>
                <a:spcPts val="0"/>
              </a:spcBef>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Cordia New" panose="020B0304020202020204" pitchFamily="34" charset="-34"/>
              </a:rPr>
              <a:t>continuous succession in its corporate name (despite changes in administration; LGU has separate juridical personality from officers)</a:t>
            </a:r>
            <a:endParaRPr lang="en-PH" sz="2600" dirty="0">
              <a:effectLst/>
              <a:latin typeface="Calibri" panose="020F0502020204030204" pitchFamily="34" charset="0"/>
              <a:ea typeface="Calibri" panose="020F0502020204030204" pitchFamily="34" charset="0"/>
              <a:cs typeface="Cordia New" panose="020B0304020202020204" pitchFamily="34" charset="-34"/>
            </a:endParaRPr>
          </a:p>
          <a:p>
            <a:pPr marL="234900" lvl="0" indent="-234900" algn="just">
              <a:spcBef>
                <a:spcPts val="0"/>
              </a:spcBef>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Cordia New" panose="020B0304020202020204" pitchFamily="34" charset="-34"/>
              </a:rPr>
              <a:t>sue and be sued (statutory waiver of immunity)</a:t>
            </a:r>
          </a:p>
          <a:p>
            <a:pPr marL="234900" lvl="0" indent="-234900" algn="just">
              <a:spcBef>
                <a:spcPts val="0"/>
              </a:spcBef>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Cordia New" panose="020B0304020202020204" pitchFamily="34" charset="-34"/>
              </a:rPr>
              <a:t>have and use a corporate seal</a:t>
            </a:r>
            <a:endParaRPr lang="en-PH" sz="2600" dirty="0">
              <a:effectLst/>
              <a:latin typeface="Calibri" panose="020F0502020204030204" pitchFamily="34" charset="0"/>
              <a:ea typeface="Calibri" panose="020F0502020204030204" pitchFamily="34" charset="0"/>
              <a:cs typeface="Cordia New" panose="020B0304020202020204" pitchFamily="34" charset="-34"/>
            </a:endParaRPr>
          </a:p>
          <a:p>
            <a:pPr marL="234900" lvl="0" indent="-234900" algn="just">
              <a:spcBef>
                <a:spcPts val="0"/>
              </a:spcBef>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Cordia New" panose="020B0304020202020204" pitchFamily="34" charset="-34"/>
              </a:rPr>
              <a:t>acquire and convey real or personal property (subject to statutory restrictions)</a:t>
            </a:r>
            <a:endParaRPr lang="en-PH" sz="2600" dirty="0">
              <a:effectLst/>
              <a:latin typeface="Calibri" panose="020F0502020204030204" pitchFamily="34" charset="0"/>
              <a:ea typeface="Calibri" panose="020F0502020204030204" pitchFamily="34" charset="0"/>
              <a:cs typeface="Cordia New" panose="020B0304020202020204" pitchFamily="34" charset="-34"/>
            </a:endParaRPr>
          </a:p>
          <a:p>
            <a:pPr marL="234900" lvl="0" indent="-234900" algn="just">
              <a:spcBef>
                <a:spcPts val="0"/>
              </a:spcBef>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Cordia New" panose="020B0304020202020204" pitchFamily="34" charset="-34"/>
              </a:rPr>
              <a:t>enter into contracts (follow statutory requirements)</a:t>
            </a:r>
            <a:endParaRPr lang="en-PH" sz="2600" dirty="0">
              <a:effectLst/>
              <a:latin typeface="Calibri" panose="020F0502020204030204" pitchFamily="34" charset="0"/>
              <a:ea typeface="Calibri" panose="020F0502020204030204" pitchFamily="34" charset="0"/>
              <a:cs typeface="Cordia New" panose="020B0304020202020204" pitchFamily="34" charset="-34"/>
            </a:endParaRPr>
          </a:p>
          <a:p>
            <a:pPr marL="234900" lvl="0" indent="-234900" algn="just">
              <a:spcBef>
                <a:spcPts val="0"/>
              </a:spcBef>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Cordia New" panose="020B0304020202020204" pitchFamily="34" charset="-34"/>
              </a:rPr>
              <a:t>exercise such other powers as are granted to corporations, subject to the limitations provided in this Code/ other laws (power to incorporate)</a:t>
            </a:r>
          </a:p>
          <a:p>
            <a:pPr marL="234900" lvl="0" indent="-234900" algn="just">
              <a:spcBef>
                <a:spcPts val="0"/>
              </a:spcBef>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Cordia New" panose="020B0304020202020204" pitchFamily="34" charset="-34"/>
              </a:rPr>
              <a:t>full autonomy in the exercise of their proprietary functions</a:t>
            </a:r>
            <a:endParaRPr lang="en-PH" sz="26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45</a:t>
            </a:fld>
            <a:endParaRPr lang="en-US"/>
          </a:p>
        </p:txBody>
      </p:sp>
      <p:pic>
        <p:nvPicPr>
          <p:cNvPr id="6" name="Picture 5">
            <a:extLst>
              <a:ext uri="{FF2B5EF4-FFF2-40B4-BE49-F238E27FC236}">
                <a16:creationId xmlns:a16="http://schemas.microsoft.com/office/drawing/2014/main" id="{BBD28361-9D59-004E-A57E-59817F3A0307}"/>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96947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ea typeface="ＭＳ Ｐゴシック" charset="0"/>
                <a:cs typeface="Tahoma"/>
              </a:rPr>
              <a:t>4.1 </a:t>
            </a:r>
            <a:r>
              <a:rPr lang="en-US" b="1" dirty="0">
                <a:ea typeface="ＭＳ Ｐゴシック" charset="0"/>
                <a:cs typeface="Tahoma"/>
              </a:rPr>
              <a:t>Fiscal Autonomy</a:t>
            </a:r>
          </a:p>
        </p:txBody>
      </p:sp>
      <p:sp>
        <p:nvSpPr>
          <p:cNvPr id="8195" name="Rectangle 3"/>
          <p:cNvSpPr>
            <a:spLocks noGrp="1" noChangeArrowheads="1"/>
          </p:cNvSpPr>
          <p:nvPr>
            <p:ph type="body" idx="1"/>
          </p:nvPr>
        </p:nvSpPr>
        <p:spPr>
          <a:xfrm>
            <a:off x="265387" y="1251218"/>
            <a:ext cx="8775871" cy="5606782"/>
          </a:xfrm>
        </p:spPr>
        <p:txBody>
          <a:bodyPr>
            <a:noAutofit/>
          </a:bodyPr>
          <a:lstStyle/>
          <a:p>
            <a:pPr eaLnBrk="1" hangingPunct="1">
              <a:lnSpc>
                <a:spcPct val="80000"/>
              </a:lnSpc>
              <a:buFont typeface="Courier New" panose="02070309020205020404" pitchFamily="49" charset="0"/>
              <a:buChar char="o"/>
            </a:pPr>
            <a:r>
              <a:rPr lang="en-US" altLang="ja-JP" sz="2300" dirty="0">
                <a:latin typeface="+mj-lt"/>
                <a:ea typeface="ＭＳ Ｐゴシック" charset="0"/>
                <a:cs typeface="Tahoma"/>
              </a:rPr>
              <a:t>Fiscal autonomy is a </a:t>
            </a:r>
            <a:r>
              <a:rPr lang="en-US" altLang="ja-JP" sz="2300" b="1" dirty="0">
                <a:latin typeface="+mj-lt"/>
                <a:ea typeface="ＭＳ Ｐゴシック" charset="0"/>
                <a:cs typeface="Tahoma"/>
              </a:rPr>
              <a:t>constitutional mandate implied </a:t>
            </a:r>
            <a:r>
              <a:rPr lang="en-US" altLang="ja-JP" sz="2300" dirty="0">
                <a:latin typeface="+mj-lt"/>
                <a:ea typeface="ＭＳ Ｐゴシック" charset="0"/>
                <a:cs typeface="Tahoma"/>
              </a:rPr>
              <a:t>from Sections 2 and 5, Article X</a:t>
            </a:r>
          </a:p>
          <a:p>
            <a:pPr eaLnBrk="1" hangingPunct="1">
              <a:lnSpc>
                <a:spcPct val="80000"/>
              </a:lnSpc>
              <a:buFont typeface="Courier New" panose="02070309020205020404" pitchFamily="49" charset="0"/>
              <a:buChar char="o"/>
            </a:pPr>
            <a:r>
              <a:rPr lang="ja-JP" altLang="en-US" sz="2300">
                <a:latin typeface="+mj-lt"/>
                <a:ea typeface="ＭＳ Ｐゴシック" charset="0"/>
                <a:cs typeface="Tahoma"/>
              </a:rPr>
              <a:t>“</a:t>
            </a:r>
            <a:r>
              <a:rPr lang="en-US" sz="2300" b="1" dirty="0">
                <a:latin typeface="+mj-lt"/>
                <a:ea typeface="ＭＳ Ｐゴシック" charset="0"/>
                <a:cs typeface="Tahoma"/>
              </a:rPr>
              <a:t>Local autonomy</a:t>
            </a:r>
            <a:r>
              <a:rPr lang="en-US" sz="2300" dirty="0">
                <a:latin typeface="+mj-lt"/>
                <a:ea typeface="ＭＳ Ｐゴシック" charset="0"/>
                <a:cs typeface="Tahoma"/>
              </a:rPr>
              <a:t> includes both administrative and fiscal autonomy.</a:t>
            </a:r>
            <a:r>
              <a:rPr lang="ja-JP" altLang="en-US" sz="2300" dirty="0">
                <a:latin typeface="+mj-lt"/>
                <a:ea typeface="ＭＳ Ｐゴシック" charset="0"/>
                <a:cs typeface="Tahoma"/>
              </a:rPr>
              <a:t>”</a:t>
            </a:r>
            <a:endParaRPr lang="en-US" sz="2300" dirty="0">
              <a:latin typeface="+mj-lt"/>
              <a:ea typeface="ＭＳ Ｐゴシック" charset="0"/>
              <a:cs typeface="Tahoma"/>
            </a:endParaRPr>
          </a:p>
          <a:p>
            <a:pPr eaLnBrk="1" hangingPunct="1">
              <a:lnSpc>
                <a:spcPct val="80000"/>
              </a:lnSpc>
              <a:buFont typeface="Courier New" panose="02070309020205020404" pitchFamily="49" charset="0"/>
              <a:buChar char="o"/>
            </a:pPr>
            <a:r>
              <a:rPr lang="ja-JP" altLang="en-US" sz="2300" dirty="0">
                <a:latin typeface="+mj-lt"/>
                <a:ea typeface="ＭＳ Ｐゴシック" charset="0"/>
                <a:cs typeface="Tahoma"/>
              </a:rPr>
              <a:t>“</a:t>
            </a:r>
            <a:r>
              <a:rPr lang="en-US" sz="2300" b="1" dirty="0">
                <a:latin typeface="+mj-lt"/>
                <a:ea typeface="ＭＳ Ｐゴシック" charset="0"/>
                <a:cs typeface="Tahoma"/>
              </a:rPr>
              <a:t>Fiscal autonomy</a:t>
            </a:r>
            <a:r>
              <a:rPr lang="en-US" sz="2300" dirty="0">
                <a:latin typeface="+mj-lt"/>
                <a:ea typeface="ＭＳ Ｐゴシック" charset="0"/>
                <a:cs typeface="Tahoma"/>
              </a:rPr>
              <a:t> means that local governments have the power to create their own </a:t>
            </a:r>
            <a:r>
              <a:rPr lang="en-US" sz="2300" b="1" i="1" dirty="0">
                <a:latin typeface="+mj-lt"/>
                <a:ea typeface="ＭＳ Ｐゴシック" charset="0"/>
                <a:cs typeface="Tahoma"/>
              </a:rPr>
              <a:t>sources</a:t>
            </a:r>
            <a:r>
              <a:rPr lang="en-US" sz="2300" dirty="0">
                <a:latin typeface="+mj-lt"/>
                <a:ea typeface="ＭＳ Ｐゴシック" charset="0"/>
                <a:cs typeface="Tahoma"/>
              </a:rPr>
              <a:t> of revenue in addition to their equitable share in the national taxes released by the national government, as well as the power to </a:t>
            </a:r>
            <a:r>
              <a:rPr lang="en-US" sz="2300" b="1" i="1" dirty="0">
                <a:latin typeface="+mj-lt"/>
                <a:ea typeface="ＭＳ Ｐゴシック" charset="0"/>
                <a:cs typeface="Tahoma"/>
              </a:rPr>
              <a:t>allocate</a:t>
            </a:r>
            <a:r>
              <a:rPr lang="en-US" sz="2300" dirty="0">
                <a:latin typeface="+mj-lt"/>
                <a:ea typeface="ＭＳ Ｐゴシック" charset="0"/>
                <a:cs typeface="Tahoma"/>
              </a:rPr>
              <a:t> their resources in accordance with their own priorities.</a:t>
            </a:r>
            <a:r>
              <a:rPr lang="ja-JP" altLang="en-US" sz="2300" dirty="0">
                <a:latin typeface="+mj-lt"/>
                <a:ea typeface="ＭＳ Ｐゴシック" charset="0"/>
                <a:cs typeface="Tahoma"/>
              </a:rPr>
              <a:t>”</a:t>
            </a:r>
            <a:endParaRPr lang="en-US" sz="2300" dirty="0">
              <a:latin typeface="+mj-lt"/>
              <a:ea typeface="ＭＳ Ｐゴシック" charset="0"/>
              <a:cs typeface="Tahoma"/>
            </a:endParaRPr>
          </a:p>
          <a:p>
            <a:pPr eaLnBrk="1" hangingPunct="1">
              <a:lnSpc>
                <a:spcPct val="80000"/>
              </a:lnSpc>
              <a:buFont typeface="Courier New" panose="02070309020205020404" pitchFamily="49" charset="0"/>
              <a:buChar char="o"/>
            </a:pPr>
            <a:r>
              <a:rPr lang="ja-JP" altLang="en-US" sz="2300" dirty="0">
                <a:latin typeface="+mj-lt"/>
                <a:ea typeface="ＭＳ Ｐゴシック" charset="0"/>
                <a:cs typeface="Tahoma"/>
              </a:rPr>
              <a:t>“</a:t>
            </a:r>
            <a:r>
              <a:rPr lang="en-US" sz="2300" dirty="0">
                <a:latin typeface="+mj-lt"/>
                <a:ea typeface="ＭＳ Ｐゴシック" charset="0"/>
                <a:cs typeface="Tahoma"/>
              </a:rPr>
              <a:t>It extends to the preparation of their </a:t>
            </a:r>
            <a:r>
              <a:rPr lang="en-US" sz="2300" b="1" i="1" dirty="0">
                <a:latin typeface="+mj-lt"/>
                <a:ea typeface="ＭＳ Ｐゴシック" charset="0"/>
                <a:cs typeface="Tahoma"/>
              </a:rPr>
              <a:t>budgets</a:t>
            </a:r>
            <a:r>
              <a:rPr lang="en-US" sz="2300" dirty="0">
                <a:latin typeface="+mj-lt"/>
                <a:ea typeface="ＭＳ Ｐゴシック" charset="0"/>
                <a:cs typeface="Tahoma"/>
              </a:rPr>
              <a:t>, and local officials in turn have to work within the constraints thereof. They are not formulated at the national level and imposed on local governments, whether they are relevant to local needs and resources or not.</a:t>
            </a:r>
            <a:r>
              <a:rPr lang="ja-JP" altLang="en-US" sz="2300" dirty="0">
                <a:latin typeface="+mj-lt"/>
                <a:ea typeface="ＭＳ Ｐゴシック" charset="0"/>
                <a:cs typeface="Tahoma"/>
              </a:rPr>
              <a:t>”</a:t>
            </a:r>
            <a:endParaRPr lang="en-US" altLang="ja-JP" sz="2300" dirty="0">
              <a:latin typeface="+mj-lt"/>
              <a:ea typeface="ＭＳ Ｐゴシック" charset="0"/>
              <a:cs typeface="Tahoma"/>
            </a:endParaRPr>
          </a:p>
          <a:p>
            <a:pPr>
              <a:lnSpc>
                <a:spcPct val="80000"/>
              </a:lnSpc>
              <a:buFont typeface="Courier New" panose="02070309020205020404" pitchFamily="49" charset="0"/>
              <a:buChar char="o"/>
            </a:pPr>
            <a:r>
              <a:rPr lang="en-US" sz="2300" dirty="0">
                <a:solidFill>
                  <a:srgbClr val="FF0000"/>
                </a:solidFill>
                <a:latin typeface="+mj-lt"/>
              </a:rPr>
              <a:t>Fiscal autonomy does </a:t>
            </a:r>
            <a:r>
              <a:rPr lang="en-US" sz="2300" b="1" dirty="0">
                <a:solidFill>
                  <a:srgbClr val="FF0000"/>
                </a:solidFill>
                <a:latin typeface="+mj-lt"/>
              </a:rPr>
              <a:t>not</a:t>
            </a:r>
            <a:r>
              <a:rPr lang="en-US" sz="2300" dirty="0">
                <a:solidFill>
                  <a:srgbClr val="FF0000"/>
                </a:solidFill>
                <a:latin typeface="+mj-lt"/>
              </a:rPr>
              <a:t> leave LGUs with </a:t>
            </a:r>
            <a:r>
              <a:rPr lang="en-US" sz="2300" b="1" dirty="0">
                <a:solidFill>
                  <a:srgbClr val="FF0000"/>
                </a:solidFill>
                <a:latin typeface="+mj-lt"/>
              </a:rPr>
              <a:t>unbridled discretion</a:t>
            </a:r>
            <a:r>
              <a:rPr lang="en-US" sz="2300" dirty="0">
                <a:solidFill>
                  <a:srgbClr val="FF0000"/>
                </a:solidFill>
                <a:latin typeface="+mj-lt"/>
              </a:rPr>
              <a:t> in the disbursement of public funds. They remain accountable to their constituency; </a:t>
            </a:r>
            <a:r>
              <a:rPr lang="en-US" sz="2300" dirty="0">
                <a:solidFill>
                  <a:srgbClr val="3366FF"/>
                </a:solidFill>
                <a:latin typeface="+mj-lt"/>
                <a:ea typeface="ＭＳ Ｐゴシック" charset="0"/>
                <a:cs typeface="Tahoma"/>
              </a:rPr>
              <a:t>City has </a:t>
            </a:r>
            <a:r>
              <a:rPr lang="en-US" sz="2300" b="1" dirty="0">
                <a:solidFill>
                  <a:srgbClr val="3366FF"/>
                </a:solidFill>
                <a:latin typeface="+mj-lt"/>
                <a:ea typeface="ＭＳ Ｐゴシック" charset="0"/>
                <a:cs typeface="Tahoma"/>
              </a:rPr>
              <a:t>fiscal responsibility </a:t>
            </a:r>
            <a:r>
              <a:rPr lang="en-US" sz="2300" dirty="0">
                <a:solidFill>
                  <a:srgbClr val="3366FF"/>
                </a:solidFill>
                <a:latin typeface="+mj-lt"/>
              </a:rPr>
              <a:t>to ensure that barangay funds would not be released to a person without proper authority</a:t>
            </a:r>
            <a:endParaRPr lang="en-US" sz="2300" dirty="0">
              <a:solidFill>
                <a:srgbClr val="3366FF"/>
              </a:solidFill>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46</a:t>
            </a:fld>
            <a:endParaRPr lang="en-US"/>
          </a:p>
        </p:txBody>
      </p:sp>
      <p:pic>
        <p:nvPicPr>
          <p:cNvPr id="6" name="Picture 5">
            <a:extLst>
              <a:ext uri="{FF2B5EF4-FFF2-40B4-BE49-F238E27FC236}">
                <a16:creationId xmlns:a16="http://schemas.microsoft.com/office/drawing/2014/main" id="{613F1144-2868-F748-B7B5-905479A92B76}"/>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812957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ea typeface="ＭＳ Ｐゴシック" charset="0"/>
                <a:cs typeface="Tahoma"/>
              </a:rPr>
              <a:t>4.1 </a:t>
            </a:r>
            <a:r>
              <a:rPr lang="en-US" b="1" dirty="0">
                <a:ea typeface="ＭＳ Ｐゴシック" charset="0"/>
                <a:cs typeface="Tahoma"/>
              </a:rPr>
              <a:t>Fiscal Autonomy</a:t>
            </a:r>
          </a:p>
        </p:txBody>
      </p:sp>
      <p:sp>
        <p:nvSpPr>
          <p:cNvPr id="9219" name="Rectangle 3"/>
          <p:cNvSpPr>
            <a:spLocks noGrp="1" noChangeArrowheads="1"/>
          </p:cNvSpPr>
          <p:nvPr>
            <p:ph type="body" idx="1"/>
          </p:nvPr>
        </p:nvSpPr>
        <p:spPr>
          <a:xfrm>
            <a:off x="457199" y="1352774"/>
            <a:ext cx="8412813" cy="5121276"/>
          </a:xfrm>
        </p:spPr>
        <p:txBody>
          <a:bodyPr>
            <a:noAutofit/>
          </a:bodyPr>
          <a:lstStyle/>
          <a:p>
            <a:pPr eaLnBrk="1" hangingPunct="1">
              <a:lnSpc>
                <a:spcPct val="90000"/>
              </a:lnSpc>
              <a:buFont typeface="Courier New" panose="02070309020205020404" pitchFamily="49" charset="0"/>
              <a:buChar char="o"/>
            </a:pPr>
            <a:r>
              <a:rPr lang="ja-JP" altLang="en-US" sz="2300" dirty="0">
                <a:latin typeface="+mj-lt"/>
                <a:ea typeface="ＭＳ Ｐゴシック" charset="0"/>
                <a:cs typeface="Tahoma"/>
              </a:rPr>
              <a:t>“</a:t>
            </a:r>
            <a:r>
              <a:rPr lang="en-US" sz="2300" dirty="0">
                <a:latin typeface="+mj-lt"/>
                <a:ea typeface="ＭＳ Ｐゴシック" charset="0"/>
                <a:cs typeface="Tahoma"/>
              </a:rPr>
              <a:t>The only way to shatter this culture of dependence is to give the LGUs a wider role in the delivery of basic services, and confer them </a:t>
            </a:r>
            <a:r>
              <a:rPr lang="en-US" sz="2300" b="1" dirty="0">
                <a:latin typeface="+mj-lt"/>
                <a:ea typeface="ＭＳ Ｐゴシック" charset="0"/>
                <a:cs typeface="Tahoma"/>
              </a:rPr>
              <a:t>sufficient powers to generate their own sources</a:t>
            </a:r>
            <a:r>
              <a:rPr lang="en-US" sz="2300" dirty="0">
                <a:latin typeface="+mj-lt"/>
                <a:ea typeface="ＭＳ Ｐゴシック" charset="0"/>
                <a:cs typeface="Tahoma"/>
              </a:rPr>
              <a:t> for the purpose.</a:t>
            </a:r>
            <a:r>
              <a:rPr lang="ja-JP" altLang="en-US" sz="2300" dirty="0">
                <a:latin typeface="+mj-lt"/>
                <a:ea typeface="ＭＳ Ｐゴシック" charset="0"/>
                <a:cs typeface="Tahoma"/>
              </a:rPr>
              <a:t>”</a:t>
            </a:r>
            <a:r>
              <a:rPr lang="en-US" sz="2300" dirty="0">
                <a:latin typeface="+mj-lt"/>
                <a:ea typeface="ＭＳ Ｐゴシック" charset="0"/>
                <a:cs typeface="Tahoma"/>
              </a:rPr>
              <a:t> (no local autonomy without fiscal autonomy and vice-versa)</a:t>
            </a:r>
          </a:p>
          <a:p>
            <a:pPr>
              <a:lnSpc>
                <a:spcPct val="90000"/>
              </a:lnSpc>
              <a:buFont typeface="Courier New" panose="02070309020205020404" pitchFamily="49" charset="0"/>
              <a:buChar char="o"/>
            </a:pPr>
            <a:r>
              <a:rPr lang="en-US" sz="2300" dirty="0">
                <a:solidFill>
                  <a:srgbClr val="3366FF"/>
                </a:solidFill>
              </a:rPr>
              <a:t>The fundamental principles in local fiscal administration state that no money shall be paid out of the local treasury except in pursuance of an appropriations ordinance or law, and that funds and monies shall be spent solely for public purposes</a:t>
            </a:r>
            <a:endParaRPr lang="en-US" sz="2300" dirty="0">
              <a:solidFill>
                <a:srgbClr val="3366FF"/>
              </a:solidFill>
              <a:latin typeface="+mj-lt"/>
              <a:ea typeface="ＭＳ Ｐゴシック" charset="0"/>
              <a:cs typeface="Tahoma"/>
            </a:endParaRPr>
          </a:p>
          <a:p>
            <a:pPr eaLnBrk="1" hangingPunct="1">
              <a:lnSpc>
                <a:spcPct val="90000"/>
              </a:lnSpc>
              <a:buFont typeface="Courier New" panose="02070309020205020404" pitchFamily="49" charset="0"/>
              <a:buChar char="o"/>
            </a:pPr>
            <a:r>
              <a:rPr lang="ja-JP" altLang="en-US" sz="2300" dirty="0">
                <a:latin typeface="+mj-lt"/>
                <a:ea typeface="ＭＳ Ｐゴシック" charset="0"/>
                <a:cs typeface="Tahoma"/>
              </a:rPr>
              <a:t>“</a:t>
            </a:r>
            <a:r>
              <a:rPr lang="en-US" sz="2300" dirty="0">
                <a:latin typeface="+mj-lt"/>
                <a:ea typeface="ＭＳ Ｐゴシック" charset="0"/>
                <a:cs typeface="Tahoma"/>
              </a:rPr>
              <a:t>The important legal effect of Section 5 (of Article X of the 1987 Constitution) is that henceforth, in </a:t>
            </a:r>
            <a:r>
              <a:rPr lang="en-US" sz="2300" b="1" dirty="0">
                <a:latin typeface="+mj-lt"/>
                <a:ea typeface="ＭＳ Ｐゴシック" charset="0"/>
                <a:cs typeface="Tahoma"/>
              </a:rPr>
              <a:t>interpreting statutory provisions</a:t>
            </a:r>
            <a:r>
              <a:rPr lang="en-US" sz="2300" dirty="0">
                <a:latin typeface="+mj-lt"/>
                <a:ea typeface="ＭＳ Ｐゴシック" charset="0"/>
                <a:cs typeface="Tahoma"/>
              </a:rPr>
              <a:t> on municipal fiscal powers, doubts will have to be resolved in favor of municipal corporations.</a:t>
            </a:r>
            <a:r>
              <a:rPr lang="ja-JP" altLang="en-US" sz="2300" dirty="0">
                <a:latin typeface="+mj-lt"/>
                <a:ea typeface="ＭＳ Ｐゴシック" charset="0"/>
                <a:cs typeface="Tahoma"/>
              </a:rPr>
              <a:t>”</a:t>
            </a:r>
            <a:endParaRPr lang="en-US" sz="2300" dirty="0">
              <a:latin typeface="+mj-lt"/>
              <a:ea typeface="ＭＳ Ｐゴシック" charset="0"/>
              <a:cs typeface="Tahoma"/>
            </a:endParaRPr>
          </a:p>
          <a:p>
            <a:pPr eaLnBrk="1" hangingPunct="1">
              <a:lnSpc>
                <a:spcPct val="90000"/>
              </a:lnSpc>
              <a:buFont typeface="Courier New" panose="02070309020205020404" pitchFamily="49" charset="0"/>
              <a:buChar char="o"/>
            </a:pPr>
            <a:r>
              <a:rPr lang="en-US" sz="2300" b="1" dirty="0">
                <a:latin typeface="+mj-lt"/>
                <a:ea typeface="ＭＳ Ｐゴシック" charset="0"/>
                <a:cs typeface="Tahoma"/>
              </a:rPr>
              <a:t>NGA</a:t>
            </a:r>
            <a:r>
              <a:rPr lang="en-US" sz="2300" dirty="0">
                <a:latin typeface="+mj-lt"/>
                <a:ea typeface="ＭＳ Ｐゴシック" charset="0"/>
                <a:cs typeface="Tahoma"/>
              </a:rPr>
              <a:t> cannot impose limitation when law imposes none. (allowance of judges, RATA)</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47</a:t>
            </a:fld>
            <a:endParaRPr lang="en-US"/>
          </a:p>
        </p:txBody>
      </p:sp>
      <p:pic>
        <p:nvPicPr>
          <p:cNvPr id="6" name="Picture 5">
            <a:extLst>
              <a:ext uri="{FF2B5EF4-FFF2-40B4-BE49-F238E27FC236}">
                <a16:creationId xmlns:a16="http://schemas.microsoft.com/office/drawing/2014/main" id="{FFC736CB-7D92-754F-AB59-ACCDFB5CA3EC}"/>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29604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ea typeface="ＭＳ Ｐゴシック" charset="0"/>
                <a:cs typeface="Tahoma"/>
              </a:rPr>
              <a:t>4.2 </a:t>
            </a:r>
            <a:r>
              <a:rPr lang="en-US" b="1" dirty="0">
                <a:ea typeface="ＭＳ Ｐゴシック" charset="0"/>
                <a:cs typeface="Tahoma"/>
              </a:rPr>
              <a:t>Power to Tax</a:t>
            </a:r>
          </a:p>
        </p:txBody>
      </p:sp>
      <p:sp>
        <p:nvSpPr>
          <p:cNvPr id="10243" name="Rectangle 3"/>
          <p:cNvSpPr>
            <a:spLocks noGrp="1" noChangeArrowheads="1"/>
          </p:cNvSpPr>
          <p:nvPr>
            <p:ph type="body" idx="1"/>
          </p:nvPr>
        </p:nvSpPr>
        <p:spPr>
          <a:xfrm>
            <a:off x="143085" y="1322849"/>
            <a:ext cx="8861114" cy="5147100"/>
          </a:xfrm>
        </p:spPr>
        <p:txBody>
          <a:bodyPr>
            <a:noAutofit/>
          </a:bodyPr>
          <a:lstStyle/>
          <a:p>
            <a:pPr eaLnBrk="1" hangingPunct="1">
              <a:lnSpc>
                <a:spcPct val="80000"/>
              </a:lnSpc>
              <a:buFont typeface="Courier New" panose="02070309020205020404" pitchFamily="49" charset="0"/>
              <a:buChar char="o"/>
            </a:pPr>
            <a:r>
              <a:rPr lang="en-US" sz="2600" b="1" dirty="0">
                <a:latin typeface="+mj-lt"/>
                <a:ea typeface="ＭＳ Ｐゴシック" charset="0"/>
                <a:cs typeface="Tahoma"/>
              </a:rPr>
              <a:t>Nature of Grant:</a:t>
            </a:r>
            <a:r>
              <a:rPr lang="en-US" sz="2600" dirty="0">
                <a:latin typeface="+mj-lt"/>
                <a:ea typeface="ＭＳ Ｐゴシック" charset="0"/>
                <a:cs typeface="Tahoma"/>
              </a:rPr>
              <a:t> Constitutional (not merely statutory); Not inherent (subject to qualified congressional control); </a:t>
            </a:r>
            <a:r>
              <a:rPr lang="en-US" sz="2600" dirty="0">
                <a:solidFill>
                  <a:srgbClr val="FF0000"/>
                </a:solidFill>
                <a:latin typeface="+mj-lt"/>
                <a:ea typeface="ＭＳ Ｐゴシック" charset="0"/>
                <a:cs typeface="Tahoma"/>
              </a:rPr>
              <a:t>not absolute; </a:t>
            </a:r>
            <a:r>
              <a:rPr lang="en-US" sz="2600" dirty="0">
                <a:latin typeface="+mj-lt"/>
                <a:ea typeface="ＭＳ Ｐゴシック" charset="0"/>
                <a:cs typeface="Tahoma"/>
              </a:rPr>
              <a:t>but statutory limitations must not be inconsistent with local autonomy</a:t>
            </a:r>
          </a:p>
          <a:p>
            <a:pPr>
              <a:lnSpc>
                <a:spcPct val="80000"/>
              </a:lnSpc>
              <a:buFont typeface="Courier New" panose="02070309020205020404" pitchFamily="49" charset="0"/>
              <a:buChar char="o"/>
            </a:pPr>
            <a:r>
              <a:rPr lang="en-US" sz="2600" b="1" dirty="0">
                <a:solidFill>
                  <a:srgbClr val="000000"/>
                </a:solidFill>
              </a:rPr>
              <a:t>Legislative Control: </a:t>
            </a:r>
            <a:r>
              <a:rPr lang="en-US" sz="2600" dirty="0">
                <a:solidFill>
                  <a:srgbClr val="FF0000"/>
                </a:solidFill>
              </a:rPr>
              <a:t>Congress must still see to it that (a) the taxpayer will not be over-burdened or saddled with multiple and unreasonable impositions; (b) each LGU will have its fair share of available resources; (c) the resources of the national government will not be unduly disturbed; and (d) local taxation will be fair, uniform and just </a:t>
            </a:r>
          </a:p>
          <a:p>
            <a:pPr>
              <a:lnSpc>
                <a:spcPct val="80000"/>
              </a:lnSpc>
              <a:buFont typeface="Courier New" panose="02070309020205020404" pitchFamily="49" charset="0"/>
              <a:buChar char="o"/>
            </a:pPr>
            <a:r>
              <a:rPr lang="en-US" sz="2600" b="1" dirty="0">
                <a:solidFill>
                  <a:srgbClr val="000000"/>
                </a:solidFill>
              </a:rPr>
              <a:t>Contrasted with Regulatory Fees</a:t>
            </a:r>
            <a:r>
              <a:rPr lang="en-US" sz="2600" dirty="0">
                <a:solidFill>
                  <a:srgbClr val="000000"/>
                </a:solidFill>
              </a:rPr>
              <a:t>:</a:t>
            </a:r>
            <a:r>
              <a:rPr lang="en-US" sz="2600" dirty="0">
                <a:solidFill>
                  <a:srgbClr val="FF0000"/>
                </a:solidFill>
              </a:rPr>
              <a:t> a regulatory fee must not produce revenue in excess of the cost of the regulation because such fee will be construed as an illegal tax when the revenue generated by the regulation exceeds the cost of the regulation (e.g. garbage fee)</a:t>
            </a:r>
            <a:r>
              <a:rPr lang="en-PH" sz="2600" dirty="0">
                <a:solidFill>
                  <a:srgbClr val="FF0000"/>
                </a:solidFill>
              </a:rPr>
              <a:t> </a:t>
            </a:r>
            <a:r>
              <a:rPr lang="en-US" sz="2600" dirty="0">
                <a:solidFill>
                  <a:srgbClr val="FF0000"/>
                </a:solidFill>
              </a:rPr>
              <a:t> </a:t>
            </a:r>
            <a:endParaRPr lang="en-US" sz="2600" dirty="0">
              <a:solidFill>
                <a:srgbClr val="FF0000"/>
              </a:solidFill>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48</a:t>
            </a:fld>
            <a:endParaRPr lang="en-US"/>
          </a:p>
        </p:txBody>
      </p:sp>
      <p:pic>
        <p:nvPicPr>
          <p:cNvPr id="6" name="Picture 5">
            <a:extLst>
              <a:ext uri="{FF2B5EF4-FFF2-40B4-BE49-F238E27FC236}">
                <a16:creationId xmlns:a16="http://schemas.microsoft.com/office/drawing/2014/main" id="{FF373166-B6D7-7447-90E0-5A8FE1FF7D60}"/>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432045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Tahoma"/>
              </a:rPr>
              <a:t>4.2 </a:t>
            </a:r>
            <a:r>
              <a:rPr lang="en-US" b="1" dirty="0">
                <a:ea typeface="ＭＳ Ｐゴシック" charset="0"/>
                <a:cs typeface="Tahoma"/>
              </a:rPr>
              <a:t>Power to Tax</a:t>
            </a:r>
            <a:endParaRPr lang="en-US" dirty="0"/>
          </a:p>
        </p:txBody>
      </p:sp>
      <p:sp>
        <p:nvSpPr>
          <p:cNvPr id="3" name="Content Placeholder 2"/>
          <p:cNvSpPr>
            <a:spLocks noGrp="1"/>
          </p:cNvSpPr>
          <p:nvPr>
            <p:ph idx="1"/>
          </p:nvPr>
        </p:nvSpPr>
        <p:spPr>
          <a:xfrm>
            <a:off x="457199" y="1600199"/>
            <a:ext cx="8471043" cy="5121275"/>
          </a:xfrm>
        </p:spPr>
        <p:txBody>
          <a:bodyPr>
            <a:normAutofit fontScale="85000" lnSpcReduction="10000"/>
          </a:bodyPr>
          <a:lstStyle/>
          <a:p>
            <a:pPr>
              <a:lnSpc>
                <a:spcPct val="80000"/>
              </a:lnSpc>
              <a:buFont typeface="Courier New" panose="02070309020205020404" pitchFamily="49" charset="0"/>
              <a:buChar char="o"/>
            </a:pPr>
            <a:r>
              <a:rPr lang="en-US" b="1" dirty="0">
                <a:ea typeface="ＭＳ Ｐゴシック" charset="0"/>
                <a:cs typeface="Tahoma"/>
              </a:rPr>
              <a:t>Object:</a:t>
            </a:r>
            <a:r>
              <a:rPr lang="en-US" dirty="0">
                <a:ea typeface="ＭＳ Ｐゴシック" charset="0"/>
                <a:cs typeface="Tahoma"/>
              </a:rPr>
              <a:t> </a:t>
            </a:r>
            <a:r>
              <a:rPr lang="ja-JP" altLang="en-US" dirty="0">
                <a:ea typeface="ＭＳ Ｐゴシック" charset="0"/>
                <a:cs typeface="Tahoma"/>
              </a:rPr>
              <a:t>“</a:t>
            </a:r>
            <a:r>
              <a:rPr lang="en-US" dirty="0">
                <a:ea typeface="ＭＳ Ｐゴシック" charset="0"/>
                <a:cs typeface="Tahoma"/>
              </a:rPr>
              <a:t>Widen tax base of LGUs</a:t>
            </a:r>
            <a:r>
              <a:rPr lang="ja-JP" altLang="en-US" dirty="0">
                <a:ea typeface="ＭＳ Ｐゴシック" charset="0"/>
                <a:cs typeface="Tahoma"/>
              </a:rPr>
              <a:t>”</a:t>
            </a:r>
            <a:endParaRPr lang="en-US" altLang="ja-JP" dirty="0">
              <a:ea typeface="ＭＳ Ｐゴシック" charset="0"/>
              <a:cs typeface="Tahoma"/>
            </a:endParaRPr>
          </a:p>
          <a:p>
            <a:pPr>
              <a:lnSpc>
                <a:spcPct val="80000"/>
              </a:lnSpc>
              <a:buFont typeface="Courier New" panose="02070309020205020404" pitchFamily="49" charset="0"/>
              <a:buChar char="o"/>
            </a:pPr>
            <a:r>
              <a:rPr lang="en-US" b="1" dirty="0">
                <a:solidFill>
                  <a:srgbClr val="000000"/>
                </a:solidFill>
                <a:ea typeface="ＭＳ Ｐゴシック" charset="0"/>
                <a:cs typeface="Tahoma"/>
              </a:rPr>
              <a:t>List</a:t>
            </a:r>
            <a:r>
              <a:rPr lang="en-US" dirty="0">
                <a:solidFill>
                  <a:srgbClr val="000000"/>
                </a:solidFill>
                <a:ea typeface="ＭＳ Ｐゴシック" charset="0"/>
                <a:cs typeface="Tahoma"/>
              </a:rPr>
              <a:t>: not exclusive </a:t>
            </a:r>
            <a:r>
              <a:rPr lang="en-US" dirty="0">
                <a:solidFill>
                  <a:srgbClr val="FF0000"/>
                </a:solidFill>
                <a:ea typeface="ＭＳ Ｐゴシック" charset="0"/>
                <a:cs typeface="Tahoma"/>
              </a:rPr>
              <a:t>(e.g. socialized housing tax); even if no grant since part of residual power provided no prohibition</a:t>
            </a:r>
          </a:p>
          <a:p>
            <a:pPr>
              <a:lnSpc>
                <a:spcPct val="80000"/>
              </a:lnSpc>
              <a:buFont typeface="Courier New" panose="02070309020205020404" pitchFamily="49" charset="0"/>
              <a:buChar char="o"/>
            </a:pPr>
            <a:r>
              <a:rPr lang="en-US" b="1" dirty="0">
                <a:solidFill>
                  <a:srgbClr val="000000"/>
                </a:solidFill>
                <a:ea typeface="ＭＳ Ｐゴシック" charset="0"/>
                <a:cs typeface="Tahoma"/>
              </a:rPr>
              <a:t>Exclusive Benefit: </a:t>
            </a:r>
            <a:r>
              <a:rPr lang="en-US" dirty="0">
                <a:solidFill>
                  <a:srgbClr val="000000"/>
                </a:solidFill>
                <a:ea typeface="ＭＳ Ｐゴシック" charset="0"/>
                <a:cs typeface="Tahoma"/>
              </a:rPr>
              <a:t>shall exclusively accrue to levying LGU; </a:t>
            </a:r>
            <a:r>
              <a:rPr lang="en-US" dirty="0">
                <a:solidFill>
                  <a:srgbClr val="FF0000"/>
                </a:solidFill>
                <a:ea typeface="ＭＳ Ｐゴシック" charset="0"/>
                <a:cs typeface="Tahoma"/>
              </a:rPr>
              <a:t>Local taxes cannot be earmarked for non-LGU use</a:t>
            </a:r>
            <a:endParaRPr lang="en-US" b="1" dirty="0">
              <a:solidFill>
                <a:srgbClr val="3366FF"/>
              </a:solidFill>
              <a:ea typeface="ＭＳ Ｐゴシック" charset="0"/>
              <a:cs typeface="Tahoma"/>
            </a:endParaRPr>
          </a:p>
          <a:p>
            <a:pPr>
              <a:buFont typeface="Courier New" panose="02070309020205020404" pitchFamily="49" charset="0"/>
              <a:buChar char="o"/>
            </a:pPr>
            <a:r>
              <a:rPr lang="en-US" b="1" dirty="0">
                <a:ea typeface="ＭＳ Ｐゴシック" charset="0"/>
                <a:cs typeface="Tahoma"/>
              </a:rPr>
              <a:t>Taxes are LGU-specific: </a:t>
            </a:r>
            <a:r>
              <a:rPr lang="en-US" dirty="0">
                <a:solidFill>
                  <a:srgbClr val="008000"/>
                </a:solidFill>
                <a:ea typeface="ＭＳ Ｐゴシック" charset="0"/>
                <a:cs typeface="Tahoma"/>
              </a:rPr>
              <a:t>municipality cannot levy franchise tax, only provinces and cities could, even if later on municipality converted into a city and </a:t>
            </a:r>
            <a:r>
              <a:rPr lang="en-US" dirty="0">
                <a:solidFill>
                  <a:srgbClr val="7030A0"/>
                </a:solidFill>
                <a:ea typeface="ＭＳ Ｐゴシック" charset="0"/>
                <a:cs typeface="Tahoma"/>
              </a:rPr>
              <a:t>even if so allowed under an administrative order</a:t>
            </a:r>
          </a:p>
          <a:p>
            <a:pPr>
              <a:buFont typeface="Courier New" panose="02070309020205020404" pitchFamily="49" charset="0"/>
              <a:buChar char="o"/>
            </a:pPr>
            <a:r>
              <a:rPr lang="en-US" b="1" dirty="0">
                <a:ea typeface="ＭＳ Ｐゴシック" charset="0"/>
                <a:cs typeface="Tahoma"/>
              </a:rPr>
              <a:t>Lifting of Tax Exemption:</a:t>
            </a:r>
            <a:r>
              <a:rPr lang="en-US" dirty="0">
                <a:ea typeface="ＭＳ Ｐゴシック" charset="0"/>
                <a:cs typeface="Tahoma"/>
              </a:rPr>
              <a:t> removal of the blanket exclusion of instrumentalities and agencies of the national government from the coverage of local taxation</a:t>
            </a: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49</a:t>
            </a:fld>
            <a:endParaRPr lang="en-US"/>
          </a:p>
        </p:txBody>
      </p:sp>
      <p:pic>
        <p:nvPicPr>
          <p:cNvPr id="6" name="Picture 5">
            <a:extLst>
              <a:ext uri="{FF2B5EF4-FFF2-40B4-BE49-F238E27FC236}">
                <a16:creationId xmlns:a16="http://schemas.microsoft.com/office/drawing/2014/main" id="{974DF653-8869-A145-B31F-856559468083}"/>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024633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1. </a:t>
            </a:r>
            <a:r>
              <a:rPr lang="en-US" b="1" dirty="0">
                <a:ea typeface="ＭＳ Ｐゴシック" charset="0"/>
                <a:cs typeface="ＭＳ Ｐゴシック" charset="0"/>
              </a:rPr>
              <a:t>Nature of LGUs</a:t>
            </a:r>
          </a:p>
        </p:txBody>
      </p:sp>
      <p:sp>
        <p:nvSpPr>
          <p:cNvPr id="8195" name="Rectangle 3"/>
          <p:cNvSpPr>
            <a:spLocks noGrp="1" noChangeArrowheads="1"/>
          </p:cNvSpPr>
          <p:nvPr>
            <p:ph type="body" idx="1"/>
          </p:nvPr>
        </p:nvSpPr>
        <p:spPr>
          <a:xfrm>
            <a:off x="89324" y="1417638"/>
            <a:ext cx="8811322" cy="4857545"/>
          </a:xfrm>
        </p:spPr>
        <p:txBody>
          <a:bodyPr>
            <a:noAutofit/>
          </a:bodyPr>
          <a:lstStyle/>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Separation of Powers </a:t>
            </a:r>
            <a:r>
              <a:rPr lang="en-US" sz="2800" dirty="0">
                <a:latin typeface="+mj-lt"/>
                <a:ea typeface="ＭＳ Ｐゴシック" charset="0"/>
                <a:cs typeface="ＭＳ Ｐゴシック" charset="0"/>
              </a:rPr>
              <a:t>(Legislative, not constitutional)</a:t>
            </a:r>
            <a:endParaRPr lang="en-US" sz="2800" b="1" dirty="0">
              <a:latin typeface="+mj-lt"/>
              <a:ea typeface="ＭＳ Ｐゴシック" charset="0"/>
              <a:cs typeface="ＭＳ Ｐゴシック" charset="0"/>
            </a:endParaRP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Corporate Succession</a:t>
            </a:r>
            <a:r>
              <a:rPr lang="en-US" sz="2800" dirty="0">
                <a:latin typeface="+mj-lt"/>
                <a:ea typeface="ＭＳ Ｐゴシック" charset="0"/>
                <a:cs typeface="ＭＳ Ｐゴシック" charset="0"/>
              </a:rPr>
              <a:t> (Contractual Obligations); cannot be rescinded unilaterally by next Administration</a:t>
            </a:r>
            <a:endParaRPr lang="en-US" sz="2800" b="1" dirty="0">
              <a:latin typeface="+mj-lt"/>
              <a:ea typeface="ＭＳ Ｐゴシック" charset="0"/>
              <a:cs typeface="ＭＳ Ｐゴシック" charset="0"/>
            </a:endParaRPr>
          </a:p>
          <a:p>
            <a:pPr>
              <a:lnSpc>
                <a:spcPct val="80000"/>
              </a:lnSpc>
              <a:buFont typeface="Courier New" panose="02070309020205020404" pitchFamily="49" charset="0"/>
              <a:buChar char="o"/>
            </a:pPr>
            <a:r>
              <a:rPr lang="en-US" sz="2800" b="1" dirty="0">
                <a:latin typeface="+mj-lt"/>
                <a:ea typeface="ＭＳ Ｐゴシック" charset="0"/>
                <a:cs typeface="ＭＳ Ｐゴシック" charset="0"/>
              </a:rPr>
              <a:t>LGU Dual Capacities:</a:t>
            </a:r>
            <a:r>
              <a:rPr lang="en-US" sz="2800" dirty="0">
                <a:latin typeface="+mj-lt"/>
                <a:ea typeface="ＭＳ Ｐゴシック" charset="0"/>
                <a:cs typeface="ＭＳ Ｐゴシック" charset="0"/>
              </a:rPr>
              <a:t> </a:t>
            </a:r>
          </a:p>
          <a:p>
            <a:pPr lvl="1">
              <a:lnSpc>
                <a:spcPct val="80000"/>
              </a:lnSpc>
              <a:buFont typeface="Courier New" panose="02070309020205020404" pitchFamily="49" charset="0"/>
              <a:buChar char="o"/>
            </a:pPr>
            <a:r>
              <a:rPr lang="en-US" dirty="0">
                <a:latin typeface="+mj-lt"/>
                <a:ea typeface="ＭＳ Ｐゴシック" charset="0"/>
                <a:cs typeface="ＭＳ Ｐゴシック" charset="0"/>
              </a:rPr>
              <a:t>Governmental/ Public (e.g. repair of municipal roads, </a:t>
            </a:r>
            <a:r>
              <a:rPr lang="en-US" dirty="0">
                <a:solidFill>
                  <a:srgbClr val="008000"/>
                </a:solidFill>
                <a:latin typeface="+mj-lt"/>
                <a:ea typeface="ＭＳ Ｐゴシック" charset="0"/>
                <a:cs typeface="ＭＳ Ｐゴシック" charset="0"/>
              </a:rPr>
              <a:t>issuance of business permits</a:t>
            </a:r>
            <a:r>
              <a:rPr lang="en-US" dirty="0">
                <a:latin typeface="+mj-lt"/>
                <a:ea typeface="ＭＳ Ｐゴシック" charset="0"/>
                <a:cs typeface="ＭＳ Ｐゴシック" charset="0"/>
              </a:rPr>
              <a:t>) </a:t>
            </a:r>
          </a:p>
          <a:p>
            <a:pPr lvl="1">
              <a:lnSpc>
                <a:spcPct val="80000"/>
              </a:lnSpc>
              <a:buFont typeface="Courier New" panose="02070309020205020404" pitchFamily="49" charset="0"/>
              <a:buChar char="o"/>
            </a:pPr>
            <a:r>
              <a:rPr lang="en-US" dirty="0">
                <a:latin typeface="+mj-lt"/>
                <a:ea typeface="ＭＳ Ｐゴシック" charset="0"/>
                <a:cs typeface="ＭＳ Ｐゴシック" charset="0"/>
              </a:rPr>
              <a:t>Proprietary/ Private (e.g. waterworks, cemetery, markets) </a:t>
            </a:r>
            <a:r>
              <a:rPr lang="en-US" i="1" dirty="0">
                <a:latin typeface="+mj-lt"/>
                <a:ea typeface="ＭＳ Ｐゴシック" charset="0"/>
                <a:cs typeface="ＭＳ Ｐゴシック" charset="0"/>
              </a:rPr>
              <a:t>[distinction relevant for delegation purposes]</a:t>
            </a:r>
            <a:endParaRPr lang="en-US" b="1" i="1" dirty="0">
              <a:latin typeface="+mj-lt"/>
              <a:ea typeface="ＭＳ Ｐゴシック" charset="0"/>
              <a:cs typeface="ＭＳ Ｐゴシック" charset="0"/>
            </a:endParaRPr>
          </a:p>
          <a:p>
            <a:pPr eaLnBrk="1" hangingPunct="1">
              <a:lnSpc>
                <a:spcPct val="80000"/>
              </a:lnSpc>
              <a:buFont typeface="Courier New" panose="02070309020205020404" pitchFamily="49" charset="0"/>
              <a:buChar char="o"/>
            </a:pPr>
            <a:r>
              <a:rPr lang="en-US" sz="2800" b="1" dirty="0">
                <a:latin typeface="+mj-lt"/>
                <a:ea typeface="ＭＳ Ｐゴシック" charset="0"/>
                <a:cs typeface="ＭＳ Ｐゴシック" charset="0"/>
              </a:rPr>
              <a:t>Dual Agency</a:t>
            </a:r>
            <a:r>
              <a:rPr lang="en-US" sz="2800" dirty="0">
                <a:latin typeface="+mj-lt"/>
                <a:ea typeface="ＭＳ Ｐゴシック" charset="0"/>
                <a:cs typeface="ＭＳ Ｐゴシック" charset="0"/>
              </a:rPr>
              <a:t>: LGUs as Agents</a:t>
            </a:r>
            <a:r>
              <a:rPr lang="en-US" sz="2800" b="1" dirty="0">
                <a:latin typeface="+mj-lt"/>
                <a:ea typeface="ＭＳ Ｐゴシック" charset="0"/>
                <a:cs typeface="ＭＳ Ｐゴシック" charset="0"/>
              </a:rPr>
              <a:t> </a:t>
            </a:r>
            <a:r>
              <a:rPr lang="en-US" sz="2800" dirty="0">
                <a:latin typeface="+mj-lt"/>
                <a:ea typeface="ＭＳ Ｐゴシック" charset="0"/>
                <a:cs typeface="ＭＳ Ｐゴシック" charset="0"/>
              </a:rPr>
              <a:t>of the State (in exercise of government powers) and People/Community (in exercise of proprietary powers)</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5</a:t>
            </a:fld>
            <a:endParaRPr lang="en-US"/>
          </a:p>
        </p:txBody>
      </p:sp>
      <p:pic>
        <p:nvPicPr>
          <p:cNvPr id="6" name="Picture 5">
            <a:extLst>
              <a:ext uri="{FF2B5EF4-FFF2-40B4-BE49-F238E27FC236}">
                <a16:creationId xmlns:a16="http://schemas.microsoft.com/office/drawing/2014/main" id="{3AD6FD3A-6017-F743-93D4-349D300C120F}"/>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482217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Tahoma"/>
              </a:rPr>
              <a:t>4.2 </a:t>
            </a:r>
            <a:r>
              <a:rPr lang="en-US" b="1" dirty="0">
                <a:ea typeface="ＭＳ Ｐゴシック" charset="0"/>
                <a:cs typeface="Tahoma"/>
              </a:rPr>
              <a:t>Power to Tax</a:t>
            </a:r>
            <a:endParaRPr lang="en-US" dirty="0"/>
          </a:p>
        </p:txBody>
      </p:sp>
      <p:sp>
        <p:nvSpPr>
          <p:cNvPr id="6" name="Text Placeholder 5"/>
          <p:cNvSpPr>
            <a:spLocks noGrp="1"/>
          </p:cNvSpPr>
          <p:nvPr>
            <p:ph type="body" idx="1"/>
          </p:nvPr>
        </p:nvSpPr>
        <p:spPr>
          <a:xfrm>
            <a:off x="178856" y="1081191"/>
            <a:ext cx="4040188" cy="639762"/>
          </a:xfrm>
        </p:spPr>
        <p:txBody>
          <a:bodyPr>
            <a:normAutofit/>
          </a:bodyPr>
          <a:lstStyle/>
          <a:p>
            <a:r>
              <a:rPr lang="en-US" sz="3200" dirty="0"/>
              <a:t>Liable</a:t>
            </a:r>
          </a:p>
        </p:txBody>
      </p:sp>
      <p:sp>
        <p:nvSpPr>
          <p:cNvPr id="7" name="Content Placeholder 6"/>
          <p:cNvSpPr>
            <a:spLocks noGrp="1"/>
          </p:cNvSpPr>
          <p:nvPr>
            <p:ph sz="half" idx="2"/>
          </p:nvPr>
        </p:nvSpPr>
        <p:spPr>
          <a:xfrm>
            <a:off x="178856" y="1684142"/>
            <a:ext cx="4318532" cy="4816473"/>
          </a:xfrm>
        </p:spPr>
        <p:txBody>
          <a:bodyPr>
            <a:normAutofit fontScale="77500" lnSpcReduction="20000"/>
          </a:bodyPr>
          <a:lstStyle/>
          <a:p>
            <a:pPr>
              <a:buFont typeface="Courier New" panose="02070309020205020404" pitchFamily="49" charset="0"/>
              <a:buChar char="o"/>
            </a:pPr>
            <a:r>
              <a:rPr lang="en-US" dirty="0">
                <a:solidFill>
                  <a:schemeClr val="accent5"/>
                </a:solidFill>
              </a:rPr>
              <a:t>Property owned by Republic when beneficial use is granted to a taxable person</a:t>
            </a:r>
          </a:p>
          <a:p>
            <a:pPr>
              <a:buFont typeface="Courier New" panose="02070309020205020404" pitchFamily="49" charset="0"/>
              <a:buChar char="o"/>
            </a:pPr>
            <a:r>
              <a:rPr lang="en-US" dirty="0"/>
              <a:t>Meralco (Pre-LGC exemption lifted)</a:t>
            </a:r>
          </a:p>
          <a:p>
            <a:pPr>
              <a:buFont typeface="Courier New" panose="02070309020205020404" pitchFamily="49" charset="0"/>
              <a:buChar char="o"/>
            </a:pPr>
            <a:r>
              <a:rPr lang="en-US" dirty="0"/>
              <a:t>PLDT (most favored clause is not tax exemption)</a:t>
            </a:r>
          </a:p>
          <a:p>
            <a:pPr>
              <a:buFont typeface="Courier New" panose="02070309020205020404" pitchFamily="49" charset="0"/>
              <a:buChar char="o"/>
            </a:pPr>
            <a:r>
              <a:rPr lang="en-US" dirty="0"/>
              <a:t>Presidential-created </a:t>
            </a:r>
            <a:r>
              <a:rPr lang="en-US" dirty="0" err="1"/>
              <a:t>EcoZones</a:t>
            </a:r>
            <a:endParaRPr lang="en-US" dirty="0"/>
          </a:p>
          <a:p>
            <a:pPr>
              <a:buFont typeface="Courier New" panose="02070309020205020404" pitchFamily="49" charset="0"/>
              <a:buChar char="o"/>
            </a:pPr>
            <a:r>
              <a:rPr lang="en-US" dirty="0"/>
              <a:t>Since GOCC:</a:t>
            </a:r>
          </a:p>
          <a:p>
            <a:pPr lvl="1"/>
            <a:r>
              <a:rPr lang="en-US" dirty="0"/>
              <a:t>PPA</a:t>
            </a:r>
          </a:p>
          <a:p>
            <a:pPr lvl="1"/>
            <a:r>
              <a:rPr lang="en-US" dirty="0"/>
              <a:t>NPC</a:t>
            </a:r>
          </a:p>
          <a:p>
            <a:pPr>
              <a:buFont typeface="Courier New" panose="02070309020205020404" pitchFamily="49" charset="0"/>
              <a:buChar char="o"/>
            </a:pPr>
            <a:r>
              <a:rPr lang="en-US" dirty="0"/>
              <a:t>LRTA (proprietary power; not generally accessible)</a:t>
            </a:r>
          </a:p>
          <a:p>
            <a:pPr>
              <a:buFont typeface="Courier New" panose="02070309020205020404" pitchFamily="49" charset="0"/>
              <a:buChar char="o"/>
            </a:pPr>
            <a:r>
              <a:rPr lang="en-US" dirty="0"/>
              <a:t>Leased Properties of (beneficial use with taxable person):</a:t>
            </a:r>
          </a:p>
          <a:p>
            <a:pPr lvl="1"/>
            <a:r>
              <a:rPr lang="en-US" dirty="0"/>
              <a:t>Lung Center</a:t>
            </a:r>
          </a:p>
          <a:p>
            <a:pPr lvl="1"/>
            <a:r>
              <a:rPr lang="en-US" dirty="0"/>
              <a:t>PPA</a:t>
            </a:r>
          </a:p>
          <a:p>
            <a:pPr lvl="1"/>
            <a:r>
              <a:rPr lang="en-US" dirty="0">
                <a:solidFill>
                  <a:srgbClr val="FF6600"/>
                </a:solidFill>
              </a:rPr>
              <a:t>UP (improvements owned by lessee)</a:t>
            </a:r>
          </a:p>
        </p:txBody>
      </p:sp>
      <p:sp>
        <p:nvSpPr>
          <p:cNvPr id="8" name="Text Placeholder 7"/>
          <p:cNvSpPr>
            <a:spLocks noGrp="1"/>
          </p:cNvSpPr>
          <p:nvPr>
            <p:ph type="body" sz="quarter" idx="3"/>
          </p:nvPr>
        </p:nvSpPr>
        <p:spPr>
          <a:xfrm>
            <a:off x="4645025" y="1081191"/>
            <a:ext cx="4041775" cy="639762"/>
          </a:xfrm>
        </p:spPr>
        <p:txBody>
          <a:bodyPr>
            <a:normAutofit/>
          </a:bodyPr>
          <a:lstStyle/>
          <a:p>
            <a:r>
              <a:rPr lang="en-US" sz="3200" dirty="0"/>
              <a:t>Exempt</a:t>
            </a:r>
          </a:p>
        </p:txBody>
      </p:sp>
      <p:sp>
        <p:nvSpPr>
          <p:cNvPr id="9" name="Content Placeholder 8"/>
          <p:cNvSpPr>
            <a:spLocks noGrp="1"/>
          </p:cNvSpPr>
          <p:nvPr>
            <p:ph sz="quarter" idx="4"/>
          </p:nvPr>
        </p:nvSpPr>
        <p:spPr>
          <a:xfrm>
            <a:off x="4645025" y="1702547"/>
            <a:ext cx="4297762" cy="4957117"/>
          </a:xfrm>
        </p:spPr>
        <p:txBody>
          <a:bodyPr>
            <a:normAutofit fontScale="77500" lnSpcReduction="20000"/>
          </a:bodyPr>
          <a:lstStyle/>
          <a:p>
            <a:pPr>
              <a:buFont typeface="Courier New" panose="02070309020205020404" pitchFamily="49" charset="0"/>
              <a:buChar char="o"/>
            </a:pPr>
            <a:r>
              <a:rPr lang="en-US" dirty="0">
                <a:solidFill>
                  <a:schemeClr val="accent5"/>
                </a:solidFill>
              </a:rPr>
              <a:t>Property owned by Republic</a:t>
            </a:r>
          </a:p>
          <a:p>
            <a:pPr>
              <a:buFont typeface="Courier New" panose="02070309020205020404" pitchFamily="49" charset="0"/>
              <a:buChar char="o"/>
            </a:pPr>
            <a:r>
              <a:rPr lang="en-US" dirty="0" err="1"/>
              <a:t>Digitel</a:t>
            </a:r>
            <a:r>
              <a:rPr lang="en-US" dirty="0"/>
              <a:t> (Post-LGC exemption)</a:t>
            </a:r>
          </a:p>
          <a:p>
            <a:pPr>
              <a:buFont typeface="Courier New" panose="02070309020205020404" pitchFamily="49" charset="0"/>
              <a:buChar char="o"/>
            </a:pPr>
            <a:r>
              <a:rPr lang="en-US" dirty="0"/>
              <a:t>Lung Center (charitable institution)</a:t>
            </a:r>
          </a:p>
          <a:p>
            <a:pPr>
              <a:buFont typeface="Courier New" panose="02070309020205020404" pitchFamily="49" charset="0"/>
              <a:buChar char="o"/>
            </a:pPr>
            <a:r>
              <a:rPr lang="en-US" dirty="0"/>
              <a:t>Subic </a:t>
            </a:r>
            <a:r>
              <a:rPr lang="en-US" dirty="0" err="1"/>
              <a:t>Ecozone</a:t>
            </a:r>
            <a:r>
              <a:rPr lang="en-US" dirty="0"/>
              <a:t> (created by law)</a:t>
            </a:r>
          </a:p>
          <a:p>
            <a:pPr>
              <a:buFont typeface="Courier New" panose="02070309020205020404" pitchFamily="49" charset="0"/>
              <a:buChar char="o"/>
            </a:pPr>
            <a:r>
              <a:rPr lang="en-US" dirty="0"/>
              <a:t>Since GI:</a:t>
            </a:r>
          </a:p>
          <a:p>
            <a:pPr lvl="1"/>
            <a:r>
              <a:rPr lang="en-US" dirty="0">
                <a:solidFill>
                  <a:srgbClr val="008000"/>
                </a:solidFill>
              </a:rPr>
              <a:t>MWSS, unless beneficial use</a:t>
            </a:r>
            <a:endParaRPr lang="en-US" dirty="0"/>
          </a:p>
          <a:p>
            <a:pPr lvl="1"/>
            <a:r>
              <a:rPr lang="en-US" dirty="0"/>
              <a:t>MIAA</a:t>
            </a:r>
          </a:p>
          <a:p>
            <a:pPr lvl="1"/>
            <a:r>
              <a:rPr lang="en-US" dirty="0" err="1"/>
              <a:t>Mactan</a:t>
            </a:r>
            <a:r>
              <a:rPr lang="en-US" dirty="0"/>
              <a:t> Cebu Airport</a:t>
            </a:r>
          </a:p>
          <a:p>
            <a:pPr lvl="1"/>
            <a:r>
              <a:rPr lang="en-US" dirty="0"/>
              <a:t>PFDA</a:t>
            </a:r>
          </a:p>
          <a:p>
            <a:pPr lvl="1"/>
            <a:r>
              <a:rPr lang="en-US" dirty="0"/>
              <a:t>GSIS</a:t>
            </a:r>
          </a:p>
          <a:p>
            <a:pPr lvl="1"/>
            <a:r>
              <a:rPr lang="en-US" dirty="0"/>
              <a:t>PRA</a:t>
            </a:r>
          </a:p>
          <a:p>
            <a:pPr lvl="1"/>
            <a:r>
              <a:rPr lang="en-US" dirty="0">
                <a:solidFill>
                  <a:srgbClr val="FF6600"/>
                </a:solidFill>
              </a:rPr>
              <a:t>UP over assets it owns</a:t>
            </a:r>
          </a:p>
          <a:p>
            <a:pPr>
              <a:buFont typeface="Courier New" panose="02070309020205020404" pitchFamily="49" charset="0"/>
              <a:buChar char="o"/>
            </a:pPr>
            <a:r>
              <a:rPr lang="en-US" sz="2400" dirty="0">
                <a:solidFill>
                  <a:srgbClr val="92D050"/>
                </a:solidFill>
              </a:rPr>
              <a:t>Post-LGC exemption by NHA, a GOCC</a:t>
            </a:r>
            <a:endParaRPr lang="en-US" dirty="0"/>
          </a:p>
          <a:p>
            <a:pPr>
              <a:buFont typeface="Courier New" panose="02070309020205020404" pitchFamily="49" charset="0"/>
              <a:buChar char="o"/>
            </a:pPr>
            <a:r>
              <a:rPr lang="en-US" dirty="0"/>
              <a:t>PAGCOR (governmental power)</a:t>
            </a:r>
          </a:p>
          <a:p>
            <a:pPr>
              <a:buFont typeface="Courier New" panose="02070309020205020404" pitchFamily="49" charset="0"/>
              <a:buChar char="o"/>
            </a:pPr>
            <a:r>
              <a:rPr lang="en-US" dirty="0"/>
              <a:t>Public Domain Properties</a:t>
            </a:r>
          </a:p>
          <a:p>
            <a:pPr lvl="1"/>
            <a:r>
              <a:rPr lang="en-US" dirty="0"/>
              <a:t>PPA Ports</a:t>
            </a:r>
          </a:p>
          <a:p>
            <a:pPr lvl="1"/>
            <a:r>
              <a:rPr lang="en-US" dirty="0"/>
              <a:t>MIAA Airport</a:t>
            </a:r>
          </a:p>
          <a:p>
            <a:pPr lvl="1"/>
            <a:r>
              <a:rPr lang="en-US" dirty="0">
                <a:solidFill>
                  <a:schemeClr val="accent2"/>
                </a:solidFill>
              </a:rPr>
              <a:t>Philippine Heart Center</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50</a:t>
            </a:fld>
            <a:endParaRPr lang="en-US"/>
          </a:p>
        </p:txBody>
      </p:sp>
      <p:pic>
        <p:nvPicPr>
          <p:cNvPr id="10" name="Picture 9">
            <a:extLst>
              <a:ext uri="{FF2B5EF4-FFF2-40B4-BE49-F238E27FC236}">
                <a16:creationId xmlns:a16="http://schemas.microsoft.com/office/drawing/2014/main" id="{795AAB95-0586-AF4B-AFBE-FD9157323B15}"/>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402405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Tahoma"/>
              </a:rPr>
              <a:t>4.2 </a:t>
            </a:r>
            <a:r>
              <a:rPr lang="en-US" b="1" dirty="0">
                <a:ea typeface="ＭＳ Ｐゴシック" charset="0"/>
                <a:cs typeface="Tahoma"/>
              </a:rPr>
              <a:t>Power to Tax</a:t>
            </a:r>
            <a:endParaRPr lang="en-US" dirty="0"/>
          </a:p>
        </p:txBody>
      </p:sp>
      <p:sp>
        <p:nvSpPr>
          <p:cNvPr id="3" name="Content Placeholder 2"/>
          <p:cNvSpPr>
            <a:spLocks noGrp="1"/>
          </p:cNvSpPr>
          <p:nvPr>
            <p:ph idx="1"/>
          </p:nvPr>
        </p:nvSpPr>
        <p:spPr>
          <a:xfrm>
            <a:off x="254000" y="1600199"/>
            <a:ext cx="8672286" cy="4894943"/>
          </a:xfrm>
        </p:spPr>
        <p:txBody>
          <a:bodyPr>
            <a:normAutofit/>
          </a:bodyPr>
          <a:lstStyle/>
          <a:p>
            <a:pPr>
              <a:lnSpc>
                <a:spcPct val="80000"/>
              </a:lnSpc>
              <a:buFont typeface="Courier New" panose="02070309020205020404" pitchFamily="49" charset="0"/>
              <a:buChar char="o"/>
            </a:pPr>
            <a:r>
              <a:rPr lang="en-US" b="1" dirty="0">
                <a:solidFill>
                  <a:srgbClr val="000000"/>
                </a:solidFill>
                <a:ea typeface="ＭＳ Ｐゴシック" charset="0"/>
                <a:cs typeface="Tahoma"/>
              </a:rPr>
              <a:t>Exemption non-transferable </a:t>
            </a:r>
          </a:p>
          <a:p>
            <a:pPr>
              <a:lnSpc>
                <a:spcPct val="80000"/>
              </a:lnSpc>
              <a:buFont typeface="Courier New" panose="02070309020205020404" pitchFamily="49" charset="0"/>
              <a:buChar char="o"/>
            </a:pPr>
            <a:r>
              <a:rPr lang="en-US" b="1" dirty="0">
                <a:solidFill>
                  <a:srgbClr val="000000"/>
                </a:solidFill>
                <a:ea typeface="ＭＳ Ｐゴシック" charset="0"/>
                <a:cs typeface="Tahoma"/>
              </a:rPr>
              <a:t>When cap imposed: </a:t>
            </a:r>
            <a:r>
              <a:rPr lang="en-US" dirty="0">
                <a:solidFill>
                  <a:srgbClr val="FF0000"/>
                </a:solidFill>
                <a:ea typeface="ＭＳ Ｐゴシック" charset="0"/>
                <a:cs typeface="Tahoma"/>
              </a:rPr>
              <a:t>LGUs can levy below cap set by law since LGUs given option</a:t>
            </a:r>
            <a:endParaRPr lang="en-US" b="1" dirty="0">
              <a:solidFill>
                <a:srgbClr val="000000"/>
              </a:solidFill>
              <a:ea typeface="ＭＳ Ｐゴシック" charset="0"/>
              <a:cs typeface="Tahoma"/>
            </a:endParaRPr>
          </a:p>
          <a:p>
            <a:pPr>
              <a:lnSpc>
                <a:spcPct val="80000"/>
              </a:lnSpc>
              <a:buFont typeface="Courier New" panose="02070309020205020404" pitchFamily="49" charset="0"/>
              <a:buChar char="o"/>
            </a:pPr>
            <a:r>
              <a:rPr lang="en-US" b="1" dirty="0">
                <a:solidFill>
                  <a:srgbClr val="000000"/>
                </a:solidFill>
                <a:ea typeface="ＭＳ Ｐゴシック" charset="0"/>
                <a:cs typeface="Tahoma"/>
              </a:rPr>
              <a:t>Exceptions:</a:t>
            </a:r>
            <a:r>
              <a:rPr lang="en-US" dirty="0">
                <a:solidFill>
                  <a:srgbClr val="000000"/>
                </a:solidFill>
                <a:ea typeface="ＭＳ Ｐゴシック" charset="0"/>
                <a:cs typeface="Tahoma"/>
              </a:rPr>
              <a:t> </a:t>
            </a:r>
            <a:r>
              <a:rPr lang="en-US" dirty="0">
                <a:solidFill>
                  <a:srgbClr val="FF0000"/>
                </a:solidFill>
              </a:rPr>
              <a:t>Any exception to the express prohibition under the LGC should be specific and unambiguous</a:t>
            </a:r>
          </a:p>
          <a:p>
            <a:pPr>
              <a:lnSpc>
                <a:spcPct val="80000"/>
              </a:lnSpc>
              <a:buFont typeface="Courier New" panose="02070309020205020404" pitchFamily="49" charset="0"/>
              <a:buChar char="o"/>
            </a:pPr>
            <a:r>
              <a:rPr lang="en-US" b="1" dirty="0">
                <a:solidFill>
                  <a:srgbClr val="000000"/>
                </a:solidFill>
                <a:ea typeface="ＭＳ Ｐゴシック" charset="0"/>
                <a:cs typeface="Tahoma"/>
              </a:rPr>
              <a:t>Executive Review:</a:t>
            </a:r>
            <a:r>
              <a:rPr lang="en-US" b="1" dirty="0">
                <a:solidFill>
                  <a:srgbClr val="FF0000"/>
                </a:solidFill>
                <a:ea typeface="ＭＳ Ｐゴシック" charset="0"/>
                <a:cs typeface="Tahoma"/>
              </a:rPr>
              <a:t> </a:t>
            </a:r>
            <a:r>
              <a:rPr lang="en-US" dirty="0">
                <a:solidFill>
                  <a:srgbClr val="FF0000"/>
                </a:solidFill>
                <a:ea typeface="ＭＳ Ｐゴシック" charset="0"/>
                <a:cs typeface="Tahoma"/>
              </a:rPr>
              <a:t>DOJ review mandatory unless pure question of law; DOJ review procedure applies to taxes, not fees</a:t>
            </a: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51</a:t>
            </a:fld>
            <a:endParaRPr lang="en-US"/>
          </a:p>
        </p:txBody>
      </p:sp>
      <p:pic>
        <p:nvPicPr>
          <p:cNvPr id="6" name="Picture 5">
            <a:extLst>
              <a:ext uri="{FF2B5EF4-FFF2-40B4-BE49-F238E27FC236}">
                <a16:creationId xmlns:a16="http://schemas.microsoft.com/office/drawing/2014/main" id="{3800C08A-B8E6-E54B-AE81-8D8257D3BBEC}"/>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213269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80" y="280364"/>
            <a:ext cx="8229600" cy="945222"/>
          </a:xfrm>
        </p:spPr>
        <p:txBody>
          <a:bodyPr/>
          <a:lstStyle/>
          <a:p>
            <a:r>
              <a:rPr lang="en-US" dirty="0">
                <a:ea typeface="ＭＳ Ｐゴシック" charset="0"/>
                <a:cs typeface="Tahoma"/>
              </a:rPr>
              <a:t>4.2 </a:t>
            </a:r>
            <a:r>
              <a:rPr lang="en-US" b="1" dirty="0">
                <a:ea typeface="ＭＳ Ｐゴシック" charset="0"/>
                <a:cs typeface="Tahoma"/>
              </a:rPr>
              <a:t>Power to Tax</a:t>
            </a:r>
            <a:endParaRPr lang="en-US" dirty="0"/>
          </a:p>
        </p:txBody>
      </p:sp>
      <p:sp>
        <p:nvSpPr>
          <p:cNvPr id="3" name="Content Placeholder 2"/>
          <p:cNvSpPr>
            <a:spLocks noGrp="1"/>
          </p:cNvSpPr>
          <p:nvPr>
            <p:ph idx="1"/>
          </p:nvPr>
        </p:nvSpPr>
        <p:spPr>
          <a:xfrm>
            <a:off x="152401" y="1222625"/>
            <a:ext cx="8826158" cy="5037739"/>
          </a:xfrm>
        </p:spPr>
        <p:txBody>
          <a:bodyPr>
            <a:noAutofit/>
          </a:bodyPr>
          <a:lstStyle/>
          <a:p>
            <a:pPr>
              <a:buFont typeface="Courier New" panose="02070309020205020404" pitchFamily="49" charset="0"/>
              <a:buChar char="o"/>
            </a:pPr>
            <a:r>
              <a:rPr lang="en-US" sz="2100" b="1" dirty="0">
                <a:solidFill>
                  <a:srgbClr val="000000"/>
                </a:solidFill>
              </a:rPr>
              <a:t>Real Property Tax</a:t>
            </a:r>
            <a:r>
              <a:rPr lang="en-US" sz="2100" dirty="0">
                <a:solidFill>
                  <a:srgbClr val="000000"/>
                </a:solidFill>
              </a:rPr>
              <a:t>: </a:t>
            </a:r>
            <a:r>
              <a:rPr lang="en-US" sz="2100" dirty="0">
                <a:solidFill>
                  <a:srgbClr val="FF0000"/>
                </a:solidFill>
              </a:rPr>
              <a:t>extends to municipal waters; submarine cables are akin to electric transmission lines, hence not exempt; </a:t>
            </a:r>
            <a:r>
              <a:rPr lang="en-US" sz="2100" dirty="0">
                <a:solidFill>
                  <a:srgbClr val="3366FF"/>
                </a:solidFill>
              </a:rPr>
              <a:t>collection is vested in the locality where the property is situated as stated in the certificate of title until amended through proper judicial proceedings; </a:t>
            </a:r>
            <a:r>
              <a:rPr lang="en-US" sz="2100" dirty="0">
                <a:solidFill>
                  <a:schemeClr val="accent6"/>
                </a:solidFill>
              </a:rPr>
              <a:t>Property of UP leased for educational purposes and in support of its educational purposes</a:t>
            </a:r>
            <a:r>
              <a:rPr lang="en-PH" sz="2100" dirty="0">
                <a:solidFill>
                  <a:schemeClr val="accent6"/>
                </a:solidFill>
              </a:rPr>
              <a:t> exempt but not the improvements made by lessee-private party</a:t>
            </a:r>
            <a:endParaRPr lang="en-US" sz="2100" b="1" dirty="0"/>
          </a:p>
          <a:p>
            <a:pPr>
              <a:buFont typeface="Courier New" panose="02070309020205020404" pitchFamily="49" charset="0"/>
              <a:buChar char="o"/>
            </a:pPr>
            <a:r>
              <a:rPr lang="en-US" sz="2100" b="1" dirty="0"/>
              <a:t>Business tax</a:t>
            </a:r>
            <a:r>
              <a:rPr lang="en-US" sz="2100" dirty="0"/>
              <a:t>: cannot be imposed on condominium corporations since not engaged in business; there is double taxation if same activity is taxed based on business tax on manufacturers and business tax on any other business; </a:t>
            </a:r>
            <a:r>
              <a:rPr lang="en-US" sz="2100" dirty="0">
                <a:solidFill>
                  <a:srgbClr val="FF6600"/>
                </a:solidFill>
              </a:rPr>
              <a:t>LBT on banks cannot be imposed on holding companies since these are not banks; </a:t>
            </a:r>
            <a:r>
              <a:rPr lang="en-US" sz="2100" dirty="0">
                <a:solidFill>
                  <a:schemeClr val="accent6"/>
                </a:solidFill>
              </a:rPr>
              <a:t>holdings company not liable since it is not doing business, it is not a bank nor other financial institution </a:t>
            </a:r>
            <a:r>
              <a:rPr lang="en-US" sz="2100" dirty="0">
                <a:solidFill>
                  <a:srgbClr val="C0504D"/>
                </a:solidFill>
              </a:rPr>
              <a:t>and it is a non-financial bank intermediary</a:t>
            </a:r>
          </a:p>
          <a:p>
            <a:pPr>
              <a:buFont typeface="Courier New" panose="02070309020205020404" pitchFamily="49" charset="0"/>
              <a:buChar char="o"/>
            </a:pPr>
            <a:r>
              <a:rPr lang="en-US" sz="2100" b="1" dirty="0"/>
              <a:t>Petroleum Products:</a:t>
            </a:r>
            <a:r>
              <a:rPr lang="en-US" sz="2100" dirty="0"/>
              <a:t> prohibition on the imposition of tax on petroleum products includes non-imposition of excise tax on petroleum products and business tax on petroleum business</a:t>
            </a: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52</a:t>
            </a:fld>
            <a:endParaRPr lang="en-US"/>
          </a:p>
        </p:txBody>
      </p:sp>
      <p:pic>
        <p:nvPicPr>
          <p:cNvPr id="6" name="Picture 5">
            <a:extLst>
              <a:ext uri="{FF2B5EF4-FFF2-40B4-BE49-F238E27FC236}">
                <a16:creationId xmlns:a16="http://schemas.microsoft.com/office/drawing/2014/main" id="{C82ED876-8288-A348-B7D6-CB426F0539FB}"/>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190926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09"/>
            <a:ext cx="8229600" cy="965771"/>
          </a:xfrm>
        </p:spPr>
        <p:txBody>
          <a:bodyPr>
            <a:normAutofit/>
          </a:bodyPr>
          <a:lstStyle/>
          <a:p>
            <a:r>
              <a:rPr lang="en-US" dirty="0">
                <a:ea typeface="ＭＳ Ｐゴシック" charset="0"/>
                <a:cs typeface="Tahoma"/>
              </a:rPr>
              <a:t>4.2 </a:t>
            </a:r>
            <a:r>
              <a:rPr lang="en-US" b="1" dirty="0">
                <a:ea typeface="ＭＳ Ｐゴシック" charset="0"/>
                <a:cs typeface="Tahoma"/>
              </a:rPr>
              <a:t>Power to Tax</a:t>
            </a:r>
            <a:endParaRPr lang="en-US" dirty="0"/>
          </a:p>
        </p:txBody>
      </p:sp>
      <p:sp>
        <p:nvSpPr>
          <p:cNvPr id="3" name="Content Placeholder 2"/>
          <p:cNvSpPr>
            <a:spLocks noGrp="1"/>
          </p:cNvSpPr>
          <p:nvPr>
            <p:ph idx="1"/>
          </p:nvPr>
        </p:nvSpPr>
        <p:spPr>
          <a:xfrm>
            <a:off x="152401" y="1150706"/>
            <a:ext cx="8991599" cy="5205644"/>
          </a:xfrm>
        </p:spPr>
        <p:txBody>
          <a:bodyPr>
            <a:noAutofit/>
          </a:bodyPr>
          <a:lstStyle/>
          <a:p>
            <a:pPr>
              <a:buFont typeface="Courier New" panose="02070309020205020404" pitchFamily="49" charset="0"/>
              <a:buChar char="o"/>
            </a:pPr>
            <a:r>
              <a:rPr lang="en-US" sz="2600" b="1" dirty="0"/>
              <a:t>Socialized Housing Tax: </a:t>
            </a:r>
            <a:r>
              <a:rPr lang="en-US" sz="2600" dirty="0">
                <a:solidFill>
                  <a:srgbClr val="008000"/>
                </a:solidFill>
              </a:rPr>
              <a:t>not confiscatory since below what the Urban Development and Housing Act allows</a:t>
            </a:r>
            <a:endParaRPr lang="en-US" sz="2600" b="1" dirty="0">
              <a:solidFill>
                <a:srgbClr val="000000"/>
              </a:solidFill>
            </a:endParaRPr>
          </a:p>
          <a:p>
            <a:pPr>
              <a:buFont typeface="Courier New" panose="02070309020205020404" pitchFamily="49" charset="0"/>
              <a:buChar char="o"/>
            </a:pPr>
            <a:r>
              <a:rPr lang="en-US" sz="2600" b="1" dirty="0">
                <a:solidFill>
                  <a:srgbClr val="000000"/>
                </a:solidFill>
              </a:rPr>
              <a:t>Sand and Gravel Tax: </a:t>
            </a:r>
            <a:r>
              <a:rPr lang="en-US" sz="2600" dirty="0">
                <a:solidFill>
                  <a:srgbClr val="000000"/>
                </a:solidFill>
              </a:rPr>
              <a:t>province can only impose on public, not private, lands</a:t>
            </a:r>
          </a:p>
          <a:p>
            <a:pPr>
              <a:buFont typeface="Courier New" panose="02070309020205020404" pitchFamily="49" charset="0"/>
              <a:buChar char="o"/>
            </a:pPr>
            <a:r>
              <a:rPr lang="en-US" sz="2600" b="1" dirty="0">
                <a:solidFill>
                  <a:srgbClr val="000000"/>
                </a:solidFill>
              </a:rPr>
              <a:t>Cooperatives registered under Cooperative Code</a:t>
            </a:r>
            <a:r>
              <a:rPr lang="en-US" sz="2600" dirty="0">
                <a:solidFill>
                  <a:srgbClr val="000000"/>
                </a:solidFill>
              </a:rPr>
              <a:t>: </a:t>
            </a:r>
            <a:r>
              <a:rPr lang="en-US" sz="2600" dirty="0">
                <a:solidFill>
                  <a:srgbClr val="FF0000"/>
                </a:solidFill>
              </a:rPr>
              <a:t>exemption from real property taxes applies regardless of whether or not the land owned is leased; exemption extends to cooperative's lessee</a:t>
            </a:r>
          </a:p>
          <a:p>
            <a:pPr>
              <a:buFont typeface="Courier New" panose="02070309020205020404" pitchFamily="49" charset="0"/>
              <a:buChar char="o"/>
            </a:pPr>
            <a:r>
              <a:rPr lang="en-US" sz="2600" b="1" dirty="0">
                <a:solidFill>
                  <a:srgbClr val="000000"/>
                </a:solidFill>
                <a:ea typeface="ＭＳ Ｐゴシック" charset="0"/>
                <a:cs typeface="Tahoma"/>
              </a:rPr>
              <a:t>Amusement Taxes: </a:t>
            </a:r>
            <a:r>
              <a:rPr lang="en-US" sz="2600" dirty="0">
                <a:solidFill>
                  <a:srgbClr val="FF0000"/>
                </a:solidFill>
                <a:ea typeface="ＭＳ Ｐゴシック" charset="0"/>
                <a:cs typeface="Tahoma"/>
              </a:rPr>
              <a:t>allowed for cinemas, not golf courses; </a:t>
            </a:r>
            <a:r>
              <a:rPr lang="en-US" sz="2600" dirty="0">
                <a:solidFill>
                  <a:schemeClr val="accent2"/>
                </a:solidFill>
                <a:ea typeface="ＭＳ Ｐゴシック" charset="0"/>
                <a:cs typeface="Tahoma"/>
              </a:rPr>
              <a:t>i</a:t>
            </a:r>
            <a:r>
              <a:rPr lang="en-US" sz="2600" dirty="0">
                <a:solidFill>
                  <a:schemeClr val="accent2"/>
                </a:solidFill>
              </a:rPr>
              <a:t>f the graded film for which the revenue to be realized is yet to be exhibited, the taxes deducted/withheld should go to the LGUs</a:t>
            </a: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53</a:t>
            </a:fld>
            <a:endParaRPr lang="en-US"/>
          </a:p>
        </p:txBody>
      </p:sp>
      <p:pic>
        <p:nvPicPr>
          <p:cNvPr id="6" name="Picture 5">
            <a:extLst>
              <a:ext uri="{FF2B5EF4-FFF2-40B4-BE49-F238E27FC236}">
                <a16:creationId xmlns:a16="http://schemas.microsoft.com/office/drawing/2014/main" id="{5ED0B984-00D7-4A42-9ABA-AF8DA5BC8131}"/>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957122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229600" cy="965771"/>
          </a:xfrm>
        </p:spPr>
        <p:txBody>
          <a:bodyPr>
            <a:normAutofit/>
          </a:bodyPr>
          <a:lstStyle/>
          <a:p>
            <a:r>
              <a:rPr lang="en-US" dirty="0">
                <a:ea typeface="ＭＳ Ｐゴシック" charset="0"/>
                <a:cs typeface="Tahoma"/>
              </a:rPr>
              <a:t>4.2 </a:t>
            </a:r>
            <a:r>
              <a:rPr lang="en-US" b="1" dirty="0">
                <a:ea typeface="ＭＳ Ｐゴシック" charset="0"/>
                <a:cs typeface="Tahoma"/>
              </a:rPr>
              <a:t>Power to Tax</a:t>
            </a:r>
            <a:endParaRPr lang="en-US" dirty="0"/>
          </a:p>
        </p:txBody>
      </p:sp>
      <p:sp>
        <p:nvSpPr>
          <p:cNvPr id="3" name="Content Placeholder 2"/>
          <p:cNvSpPr>
            <a:spLocks noGrp="1"/>
          </p:cNvSpPr>
          <p:nvPr>
            <p:ph idx="1"/>
          </p:nvPr>
        </p:nvSpPr>
        <p:spPr>
          <a:xfrm>
            <a:off x="152402" y="1343542"/>
            <a:ext cx="8683374" cy="5195370"/>
          </a:xfrm>
        </p:spPr>
        <p:txBody>
          <a:bodyPr>
            <a:noAutofit/>
          </a:bodyPr>
          <a:lstStyle/>
          <a:p>
            <a:pPr>
              <a:buFont typeface="Courier New" panose="02070309020205020404" pitchFamily="49" charset="0"/>
              <a:buChar char="o"/>
            </a:pPr>
            <a:r>
              <a:rPr lang="en-US" sz="2600" b="1" dirty="0"/>
              <a:t>Garbage Fee: </a:t>
            </a:r>
            <a:r>
              <a:rPr lang="en-US" sz="2600" dirty="0">
                <a:solidFill>
                  <a:srgbClr val="008000"/>
                </a:solidFill>
              </a:rPr>
              <a:t>excessive if covers all forms of solid waste since law only allows special classes of waste materials</a:t>
            </a:r>
            <a:endParaRPr lang="en-US" sz="2600" dirty="0">
              <a:solidFill>
                <a:schemeClr val="accent2"/>
              </a:solidFill>
            </a:endParaRPr>
          </a:p>
          <a:p>
            <a:pPr>
              <a:buFont typeface="Courier New" panose="02070309020205020404" pitchFamily="49" charset="0"/>
              <a:buChar char="o"/>
            </a:pPr>
            <a:r>
              <a:rPr lang="en-US" sz="2600" b="1" dirty="0"/>
              <a:t>Double Taxation: </a:t>
            </a:r>
            <a:r>
              <a:rPr lang="en-US" sz="2600" dirty="0"/>
              <a:t>no double taxation when franchise tax levied by national government and local government; </a:t>
            </a:r>
            <a:r>
              <a:rPr lang="en-US" sz="2600" dirty="0">
                <a:solidFill>
                  <a:srgbClr val="008000"/>
                </a:solidFill>
              </a:rPr>
              <a:t>charging the same business a tax on “Manufacturers, Assemblers and Other Processors” and a tax on “Businesses Subject to the Excise, Value-Added or Percentage Taxes under the NIRC” constitutes double taxation</a:t>
            </a:r>
            <a:endParaRPr lang="en-US" sz="2600" dirty="0">
              <a:solidFill>
                <a:schemeClr val="accent2"/>
              </a:solidFill>
            </a:endParaRPr>
          </a:p>
          <a:p>
            <a:pPr>
              <a:buFont typeface="Courier New" panose="02070309020205020404" pitchFamily="49" charset="0"/>
              <a:buChar char="o"/>
            </a:pPr>
            <a:r>
              <a:rPr lang="en-US" sz="2600" b="1" dirty="0">
                <a:ea typeface="ＭＳ Ｐゴシック" charset="0"/>
                <a:cs typeface="Tahoma"/>
              </a:rPr>
              <a:t>Assessment Letter: </a:t>
            </a:r>
            <a:r>
              <a:rPr lang="en-US" sz="2600" dirty="0">
                <a:solidFill>
                  <a:schemeClr val="accent4"/>
                </a:solidFill>
                <a:ea typeface="ＭＳ Ｐゴシック" charset="0"/>
                <a:cs typeface="Tahoma"/>
              </a:rPr>
              <a:t>must state nature of tax and deficiency but need not state the provision in the ordinance</a:t>
            </a: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54</a:t>
            </a:fld>
            <a:endParaRPr lang="en-US"/>
          </a:p>
        </p:txBody>
      </p:sp>
      <p:pic>
        <p:nvPicPr>
          <p:cNvPr id="6" name="Picture 5">
            <a:extLst>
              <a:ext uri="{FF2B5EF4-FFF2-40B4-BE49-F238E27FC236}">
                <a16:creationId xmlns:a16="http://schemas.microsoft.com/office/drawing/2014/main" id="{B2AC5D68-772A-904A-A104-EE9BB7E5E394}"/>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464850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7780"/>
            <a:ext cx="8229600" cy="1417638"/>
          </a:xfrm>
        </p:spPr>
        <p:txBody>
          <a:bodyPr>
            <a:normAutofit/>
          </a:bodyPr>
          <a:lstStyle/>
          <a:p>
            <a:pPr eaLnBrk="1" hangingPunct="1"/>
            <a:r>
              <a:rPr lang="en-US" dirty="0">
                <a:ea typeface="ＭＳ Ｐゴシック" charset="0"/>
                <a:cs typeface="Tahoma"/>
              </a:rPr>
              <a:t>4.3</a:t>
            </a:r>
            <a:r>
              <a:rPr lang="en-US" b="1" dirty="0">
                <a:ea typeface="ＭＳ Ｐゴシック" charset="0"/>
                <a:cs typeface="Tahoma"/>
              </a:rPr>
              <a:t> National Tax Allotment </a:t>
            </a:r>
            <a:br>
              <a:rPr lang="en-US" sz="4000" dirty="0">
                <a:ea typeface="ＭＳ Ｐゴシック" charset="0"/>
                <a:cs typeface="Tahoma"/>
              </a:rPr>
            </a:br>
            <a:r>
              <a:rPr lang="en-US" sz="3600" dirty="0">
                <a:ea typeface="ＭＳ Ｐゴシック" charset="0"/>
                <a:cs typeface="Tahoma"/>
              </a:rPr>
              <a:t>(Internal Revenue Allotment) </a:t>
            </a:r>
          </a:p>
        </p:txBody>
      </p:sp>
      <p:sp>
        <p:nvSpPr>
          <p:cNvPr id="15363" name="Rectangle 3"/>
          <p:cNvSpPr>
            <a:spLocks noGrp="1" noChangeArrowheads="1"/>
          </p:cNvSpPr>
          <p:nvPr>
            <p:ph type="body" idx="1"/>
          </p:nvPr>
        </p:nvSpPr>
        <p:spPr>
          <a:xfrm>
            <a:off x="143395" y="1535418"/>
            <a:ext cx="9000605" cy="5312112"/>
          </a:xfrm>
        </p:spPr>
        <p:txBody>
          <a:bodyPr>
            <a:noAutofit/>
          </a:bodyPr>
          <a:lstStyle/>
          <a:p>
            <a:pPr eaLnBrk="1" hangingPunct="1">
              <a:lnSpc>
                <a:spcPct val="80000"/>
              </a:lnSpc>
              <a:buFont typeface="Courier New" panose="02070309020205020404" pitchFamily="49" charset="0"/>
              <a:buChar char="o"/>
            </a:pPr>
            <a:r>
              <a:rPr lang="en-US" sz="2300" i="1" dirty="0" err="1">
                <a:solidFill>
                  <a:srgbClr val="008000"/>
                </a:solidFill>
                <a:latin typeface="+mj-lt"/>
                <a:ea typeface="ＭＳ Ｐゴシック" charset="0"/>
                <a:cs typeface="Tahoma"/>
              </a:rPr>
              <a:t>Mandanas</a:t>
            </a:r>
            <a:r>
              <a:rPr lang="en-US" sz="2300" i="1" dirty="0">
                <a:solidFill>
                  <a:srgbClr val="008000"/>
                </a:solidFill>
                <a:latin typeface="+mj-lt"/>
                <a:ea typeface="ＭＳ Ｐゴシック" charset="0"/>
                <a:cs typeface="Tahoma"/>
              </a:rPr>
              <a:t> 2018: </a:t>
            </a:r>
            <a:r>
              <a:rPr lang="en-US" sz="2300" dirty="0">
                <a:solidFill>
                  <a:srgbClr val="008000"/>
                </a:solidFill>
                <a:latin typeface="+mj-lt"/>
                <a:ea typeface="ＭＳ Ｐゴシック" charset="0"/>
                <a:cs typeface="Tahoma"/>
              </a:rPr>
              <a:t>Must include all national taxes, like custom duties, not just internal revenue taxes; the phrase “as determined by law” qualifies the phrase “just share,” not “national taxes”; no need for yearly appropriation (</a:t>
            </a:r>
            <a:r>
              <a:rPr lang="en-US" sz="2300" b="1" dirty="0">
                <a:solidFill>
                  <a:srgbClr val="008000"/>
                </a:solidFill>
                <a:latin typeface="+mj-lt"/>
                <a:ea typeface="ＭＳ Ｐゴシック" charset="0"/>
                <a:cs typeface="Tahoma"/>
              </a:rPr>
              <a:t>scope of national taxes</a:t>
            </a:r>
            <a:r>
              <a:rPr lang="en-US" sz="2300" dirty="0">
                <a:solidFill>
                  <a:srgbClr val="008000"/>
                </a:solidFill>
                <a:latin typeface="+mj-lt"/>
                <a:ea typeface="ＭＳ Ｐゴシック" charset="0"/>
                <a:cs typeface="Tahoma"/>
              </a:rPr>
              <a:t>)</a:t>
            </a:r>
          </a:p>
          <a:p>
            <a:pPr eaLnBrk="1" hangingPunct="1">
              <a:lnSpc>
                <a:spcPct val="80000"/>
              </a:lnSpc>
              <a:buFont typeface="Courier New" panose="02070309020205020404" pitchFamily="49" charset="0"/>
              <a:buChar char="o"/>
            </a:pPr>
            <a:r>
              <a:rPr lang="en-US" sz="2300" i="1" dirty="0">
                <a:latin typeface="+mj-lt"/>
                <a:ea typeface="ＭＳ Ｐゴシック" charset="0"/>
                <a:cs typeface="Tahoma"/>
              </a:rPr>
              <a:t>Alvarez 1996: </a:t>
            </a:r>
            <a:r>
              <a:rPr lang="en-US" sz="2300" dirty="0">
                <a:latin typeface="+mj-lt"/>
                <a:ea typeface="ＭＳ Ｐゴシック" charset="0"/>
                <a:cs typeface="Tahoma"/>
              </a:rPr>
              <a:t>IRA part of </a:t>
            </a:r>
            <a:r>
              <a:rPr lang="en-US" sz="2300" b="1" dirty="0">
                <a:latin typeface="+mj-lt"/>
                <a:ea typeface="ＭＳ Ｐゴシック" charset="0"/>
                <a:cs typeface="Tahoma"/>
              </a:rPr>
              <a:t>income</a:t>
            </a:r>
          </a:p>
          <a:p>
            <a:pPr eaLnBrk="1" hangingPunct="1">
              <a:lnSpc>
                <a:spcPct val="80000"/>
              </a:lnSpc>
              <a:buFont typeface="Courier New" panose="02070309020205020404" pitchFamily="49" charset="0"/>
              <a:buChar char="o"/>
            </a:pPr>
            <a:r>
              <a:rPr lang="en-US" sz="2300" i="1" dirty="0">
                <a:latin typeface="+mj-lt"/>
                <a:ea typeface="ＭＳ Ｐゴシック" charset="0"/>
                <a:cs typeface="Tahoma"/>
              </a:rPr>
              <a:t>Pimentel 2000:</a:t>
            </a:r>
            <a:r>
              <a:rPr lang="en-US" sz="2300" dirty="0">
                <a:latin typeface="+mj-lt"/>
                <a:ea typeface="ＭＳ Ｐゴシック" charset="0"/>
                <a:cs typeface="Tahoma"/>
              </a:rPr>
              <a:t> Withholding of IRA amounted to control and infringed on fiscal autonomy; Requirements under LGC not followed (</a:t>
            </a:r>
            <a:r>
              <a:rPr lang="en-US" sz="2300" b="1" dirty="0">
                <a:latin typeface="+mj-lt"/>
                <a:ea typeface="ＭＳ Ｐゴシック" charset="0"/>
                <a:cs typeface="Tahoma"/>
              </a:rPr>
              <a:t>executive withholding</a:t>
            </a:r>
            <a:r>
              <a:rPr lang="en-US" sz="2300" dirty="0">
                <a:latin typeface="+mj-lt"/>
                <a:ea typeface="ＭＳ Ｐゴシック" charset="0"/>
                <a:cs typeface="Tahoma"/>
              </a:rPr>
              <a:t>)</a:t>
            </a:r>
          </a:p>
          <a:p>
            <a:pPr eaLnBrk="1" hangingPunct="1">
              <a:lnSpc>
                <a:spcPct val="80000"/>
              </a:lnSpc>
              <a:buFont typeface="Courier New" panose="02070309020205020404" pitchFamily="49" charset="0"/>
              <a:buChar char="o"/>
            </a:pPr>
            <a:r>
              <a:rPr lang="en-US" sz="2300" i="1" dirty="0" err="1">
                <a:latin typeface="+mj-lt"/>
                <a:ea typeface="ＭＳ Ｐゴシック" charset="0"/>
                <a:cs typeface="Tahoma"/>
              </a:rPr>
              <a:t>Batangas</a:t>
            </a:r>
            <a:r>
              <a:rPr lang="en-US" sz="2300" i="1" dirty="0">
                <a:latin typeface="+mj-lt"/>
                <a:ea typeface="ＭＳ Ｐゴシック" charset="0"/>
                <a:cs typeface="Tahoma"/>
              </a:rPr>
              <a:t> 2004:</a:t>
            </a:r>
            <a:r>
              <a:rPr lang="en-US" sz="2300" dirty="0">
                <a:latin typeface="+mj-lt"/>
                <a:ea typeface="ＭＳ Ｐゴシック" charset="0"/>
                <a:cs typeface="Tahoma"/>
              </a:rPr>
              <a:t> Placement of IRA in Local Government Special Equalization Fund </a:t>
            </a:r>
            <a:r>
              <a:rPr lang="en-US" sz="2300" dirty="0" err="1">
                <a:latin typeface="+mj-lt"/>
                <a:ea typeface="ＭＳ Ｐゴシック" charset="0"/>
                <a:cs typeface="Tahoma"/>
              </a:rPr>
              <a:t>violative</a:t>
            </a:r>
            <a:r>
              <a:rPr lang="en-US" sz="2300" dirty="0">
                <a:latin typeface="+mj-lt"/>
                <a:ea typeface="ＭＳ Ｐゴシック" charset="0"/>
                <a:cs typeface="Tahoma"/>
              </a:rPr>
              <a:t> of fiscal autonomy and automatic release provision </a:t>
            </a:r>
            <a:r>
              <a:rPr lang="en-US" sz="2300" b="1" dirty="0">
                <a:latin typeface="+mj-lt"/>
                <a:ea typeface="ＭＳ Ｐゴシック" charset="0"/>
                <a:cs typeface="Tahoma"/>
              </a:rPr>
              <a:t>(legislative withholding</a:t>
            </a:r>
            <a:r>
              <a:rPr lang="en-US" sz="2300" dirty="0">
                <a:latin typeface="+mj-lt"/>
                <a:ea typeface="ＭＳ Ｐゴシック" charset="0"/>
                <a:cs typeface="Tahoma"/>
              </a:rPr>
              <a:t>)</a:t>
            </a:r>
          </a:p>
          <a:p>
            <a:pPr eaLnBrk="1" hangingPunct="1">
              <a:lnSpc>
                <a:spcPct val="80000"/>
              </a:lnSpc>
              <a:buFont typeface="Courier New" panose="02070309020205020404" pitchFamily="49" charset="0"/>
              <a:buChar char="o"/>
            </a:pPr>
            <a:r>
              <a:rPr lang="en-US" sz="2300" i="1" dirty="0">
                <a:latin typeface="+mj-lt"/>
                <a:ea typeface="ＭＳ Ｐゴシック" charset="0"/>
                <a:cs typeface="Tahoma"/>
              </a:rPr>
              <a:t>ACORD 2005:</a:t>
            </a:r>
            <a:r>
              <a:rPr lang="en-US" sz="2300" dirty="0">
                <a:latin typeface="+mj-lt"/>
                <a:ea typeface="ＭＳ Ｐゴシック" charset="0"/>
                <a:cs typeface="Tahoma"/>
              </a:rPr>
              <a:t> </a:t>
            </a:r>
            <a:r>
              <a:rPr lang="en-US" sz="2300" b="1" dirty="0">
                <a:latin typeface="+mj-lt"/>
                <a:ea typeface="ＭＳ Ｐゴシック" charset="0"/>
                <a:cs typeface="Tahoma"/>
              </a:rPr>
              <a:t>Earmarking</a:t>
            </a:r>
            <a:r>
              <a:rPr lang="en-US" sz="2300" dirty="0">
                <a:latin typeface="+mj-lt"/>
                <a:ea typeface="ＭＳ Ｐゴシック" charset="0"/>
                <a:cs typeface="Tahoma"/>
              </a:rPr>
              <a:t> of IRA in </a:t>
            </a:r>
            <a:r>
              <a:rPr lang="en-US" sz="2300" dirty="0" err="1">
                <a:latin typeface="+mj-lt"/>
                <a:ea typeface="ＭＳ Ｐゴシック" charset="0"/>
                <a:cs typeface="Tahoma"/>
              </a:rPr>
              <a:t>Unprogrammed</a:t>
            </a:r>
            <a:r>
              <a:rPr lang="en-US" sz="2300" dirty="0">
                <a:latin typeface="+mj-lt"/>
                <a:ea typeface="ＭＳ Ｐゴシック" charset="0"/>
                <a:cs typeface="Tahoma"/>
              </a:rPr>
              <a:t> Funds does not conform with automatic release provision; GAA cannot amend LGC since rider </a:t>
            </a:r>
            <a:r>
              <a:rPr lang="en-US" sz="2300" b="1" dirty="0">
                <a:latin typeface="+mj-lt"/>
                <a:ea typeface="ＭＳ Ｐゴシック" charset="0"/>
                <a:cs typeface="Tahoma"/>
              </a:rPr>
              <a:t>(legislative withholding)</a:t>
            </a:r>
          </a:p>
          <a:p>
            <a:pPr eaLnBrk="1" hangingPunct="1">
              <a:lnSpc>
                <a:spcPct val="80000"/>
              </a:lnSpc>
              <a:buFont typeface="Courier New" panose="02070309020205020404" pitchFamily="49" charset="0"/>
              <a:buChar char="o"/>
            </a:pPr>
            <a:r>
              <a:rPr lang="en-US" sz="2300" i="1" dirty="0">
                <a:latin typeface="+mj-lt"/>
                <a:ea typeface="ＭＳ Ｐゴシック" charset="0"/>
                <a:cs typeface="Tahoma"/>
              </a:rPr>
              <a:t>CSC 2005:</a:t>
            </a:r>
            <a:r>
              <a:rPr lang="en-US" sz="2300" dirty="0">
                <a:latin typeface="+mj-lt"/>
                <a:ea typeface="ＭＳ Ｐゴシック" charset="0"/>
                <a:cs typeface="Tahoma"/>
              </a:rPr>
              <a:t> </a:t>
            </a:r>
            <a:r>
              <a:rPr lang="ja-JP" altLang="en-US" sz="2300" dirty="0">
                <a:latin typeface="+mj-lt"/>
                <a:ea typeface="ＭＳ Ｐゴシック" charset="0"/>
                <a:cs typeface="Tahoma"/>
              </a:rPr>
              <a:t>‘</a:t>
            </a:r>
            <a:r>
              <a:rPr lang="en-US" sz="2300" b="1" dirty="0">
                <a:latin typeface="+mj-lt"/>
                <a:ea typeface="ＭＳ Ｐゴシック" charset="0"/>
                <a:cs typeface="Tahoma"/>
              </a:rPr>
              <a:t>No Report, No Release</a:t>
            </a:r>
            <a:r>
              <a:rPr lang="ja-JP" altLang="en-US" sz="2300" dirty="0">
                <a:latin typeface="+mj-lt"/>
                <a:ea typeface="ＭＳ Ｐゴシック" charset="0"/>
                <a:cs typeface="Tahoma"/>
              </a:rPr>
              <a:t>’</a:t>
            </a:r>
            <a:r>
              <a:rPr lang="en-US" sz="2300" dirty="0">
                <a:latin typeface="+mj-lt"/>
                <a:ea typeface="ＭＳ Ｐゴシック" charset="0"/>
                <a:cs typeface="Tahoma"/>
              </a:rPr>
              <a:t>policy runs counter to automatic release provision </a:t>
            </a:r>
            <a:r>
              <a:rPr lang="en-US" sz="2300" b="1" dirty="0">
                <a:latin typeface="+mj-lt"/>
                <a:ea typeface="ＭＳ Ｐゴシック" charset="0"/>
                <a:cs typeface="Tahoma"/>
              </a:rPr>
              <a:t>(regulatory withholding)</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55</a:t>
            </a:fld>
            <a:endParaRPr lang="en-US"/>
          </a:p>
        </p:txBody>
      </p:sp>
      <p:pic>
        <p:nvPicPr>
          <p:cNvPr id="6" name="Picture 5">
            <a:extLst>
              <a:ext uri="{FF2B5EF4-FFF2-40B4-BE49-F238E27FC236}">
                <a16:creationId xmlns:a16="http://schemas.microsoft.com/office/drawing/2014/main" id="{9D727EF4-C9BC-564E-BEDC-0C18F7701E09}"/>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841405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ea typeface="ＭＳ Ｐゴシック" charset="0"/>
                <a:cs typeface="Tahoma"/>
              </a:rPr>
              <a:t>4.4 </a:t>
            </a:r>
            <a:r>
              <a:rPr lang="en-US" b="1" dirty="0">
                <a:ea typeface="ＭＳ Ｐゴシック" charset="0"/>
                <a:cs typeface="Tahoma"/>
              </a:rPr>
              <a:t>Other Sources of Funds</a:t>
            </a:r>
          </a:p>
        </p:txBody>
      </p:sp>
      <p:sp>
        <p:nvSpPr>
          <p:cNvPr id="16387" name="Rectangle 3"/>
          <p:cNvSpPr>
            <a:spLocks noGrp="1" noChangeArrowheads="1"/>
          </p:cNvSpPr>
          <p:nvPr>
            <p:ph type="body" idx="1"/>
          </p:nvPr>
        </p:nvSpPr>
        <p:spPr>
          <a:xfrm>
            <a:off x="457200" y="1600200"/>
            <a:ext cx="8229600" cy="4983162"/>
          </a:xfrm>
        </p:spPr>
        <p:txBody>
          <a:bodyPr>
            <a:normAutofit fontScale="92500" lnSpcReduction="10000"/>
          </a:bodyPr>
          <a:lstStyle/>
          <a:p>
            <a:pPr eaLnBrk="1" hangingPunct="1">
              <a:lnSpc>
                <a:spcPct val="80000"/>
              </a:lnSpc>
              <a:buFont typeface="Wingdings" charset="0"/>
              <a:buNone/>
            </a:pPr>
            <a:r>
              <a:rPr lang="en-US" sz="2600" b="1" i="1" dirty="0">
                <a:latin typeface="+mj-lt"/>
                <a:ea typeface="ＭＳ Ｐゴシック" charset="0"/>
                <a:cs typeface="Tahoma"/>
              </a:rPr>
              <a:t>Constitutional</a:t>
            </a:r>
          </a:p>
          <a:p>
            <a:pPr eaLnBrk="1" hangingPunct="1">
              <a:lnSpc>
                <a:spcPct val="80000"/>
              </a:lnSpc>
              <a:buFont typeface="Courier New" panose="02070309020205020404" pitchFamily="49" charset="0"/>
              <a:buChar char="o"/>
            </a:pPr>
            <a:r>
              <a:rPr lang="en-US" sz="2600" dirty="0">
                <a:latin typeface="+mj-lt"/>
                <a:ea typeface="ＭＳ Ｐゴシック" charset="0"/>
                <a:cs typeface="Tahoma"/>
              </a:rPr>
              <a:t>Equitable Share in Utilization and Development of National Wealth </a:t>
            </a:r>
            <a:r>
              <a:rPr lang="en-US" sz="2600" dirty="0">
                <a:solidFill>
                  <a:srgbClr val="008000"/>
                </a:solidFill>
                <a:latin typeface="+mj-lt"/>
                <a:ea typeface="ＭＳ Ｐゴシック" charset="0"/>
                <a:cs typeface="Tahoma"/>
              </a:rPr>
              <a:t>(only over land area, not continental shelf; </a:t>
            </a:r>
            <a:r>
              <a:rPr lang="en-US" sz="2600" dirty="0">
                <a:solidFill>
                  <a:srgbClr val="C0504D"/>
                </a:solidFill>
                <a:latin typeface="+mj-lt"/>
                <a:ea typeface="ＭＳ Ｐゴシック" charset="0"/>
                <a:cs typeface="Tahoma"/>
              </a:rPr>
              <a:t>province has no share if area remains part of Republic absent a plebiscite; </a:t>
            </a:r>
            <a:r>
              <a:rPr lang="en-US" sz="2600" dirty="0">
                <a:solidFill>
                  <a:schemeClr val="bg1">
                    <a:lumMod val="50000"/>
                  </a:schemeClr>
                </a:solidFill>
                <a:latin typeface="+mj-lt"/>
                <a:ea typeface="ＭＳ Ｐゴシック" charset="0"/>
                <a:cs typeface="Tahoma"/>
              </a:rPr>
              <a:t>Bulacan not entitled to share in MWSS revenues over Angat Dam since water is appropriated water, not national wealth and MWSS not engaged in utilization and development of natural resources</a:t>
            </a:r>
            <a:r>
              <a:rPr lang="en-US" sz="2600" dirty="0">
                <a:solidFill>
                  <a:srgbClr val="C0504D"/>
                </a:solidFill>
                <a:latin typeface="+mj-lt"/>
                <a:ea typeface="ＭＳ Ｐゴシック" charset="0"/>
                <a:cs typeface="Tahoma"/>
              </a:rPr>
              <a:t>)</a:t>
            </a:r>
          </a:p>
          <a:p>
            <a:pPr eaLnBrk="1" hangingPunct="1">
              <a:lnSpc>
                <a:spcPct val="80000"/>
              </a:lnSpc>
              <a:buFont typeface="Courier New" panose="02070309020205020404" pitchFamily="49" charset="0"/>
              <a:buChar char="o"/>
            </a:pPr>
            <a:r>
              <a:rPr lang="en-US" sz="2600" dirty="0">
                <a:latin typeface="+mj-lt"/>
                <a:ea typeface="ＭＳ Ｐゴシック" charset="0"/>
                <a:cs typeface="Tahoma"/>
              </a:rPr>
              <a:t>Fees and Charges</a:t>
            </a:r>
          </a:p>
          <a:p>
            <a:pPr eaLnBrk="1" hangingPunct="1">
              <a:lnSpc>
                <a:spcPct val="80000"/>
              </a:lnSpc>
              <a:buFont typeface="Courier New" panose="02070309020205020404" pitchFamily="49" charset="0"/>
              <a:buChar char="o"/>
            </a:pPr>
            <a:r>
              <a:rPr lang="en-US" sz="2600" dirty="0">
                <a:latin typeface="+mj-lt"/>
                <a:ea typeface="ＭＳ Ｐゴシック" charset="0"/>
                <a:cs typeface="Tahoma"/>
              </a:rPr>
              <a:t>Other Sources</a:t>
            </a:r>
          </a:p>
          <a:p>
            <a:pPr eaLnBrk="1" hangingPunct="1">
              <a:lnSpc>
                <a:spcPct val="80000"/>
              </a:lnSpc>
              <a:buFont typeface="Wingdings" charset="0"/>
              <a:buNone/>
            </a:pPr>
            <a:endParaRPr lang="en-US" sz="2600" dirty="0">
              <a:latin typeface="+mj-lt"/>
              <a:ea typeface="ＭＳ Ｐゴシック" charset="0"/>
              <a:cs typeface="Tahoma"/>
            </a:endParaRPr>
          </a:p>
          <a:p>
            <a:pPr eaLnBrk="1" hangingPunct="1">
              <a:lnSpc>
                <a:spcPct val="80000"/>
              </a:lnSpc>
              <a:buFont typeface="Wingdings" charset="0"/>
              <a:buNone/>
            </a:pPr>
            <a:r>
              <a:rPr lang="en-US" sz="2600" b="1" i="1" dirty="0">
                <a:latin typeface="+mj-lt"/>
                <a:ea typeface="ＭＳ Ｐゴシック" charset="0"/>
                <a:cs typeface="Tahoma"/>
              </a:rPr>
              <a:t>Statutory</a:t>
            </a:r>
          </a:p>
          <a:p>
            <a:pPr eaLnBrk="1" hangingPunct="1">
              <a:lnSpc>
                <a:spcPct val="80000"/>
              </a:lnSpc>
              <a:buFont typeface="Courier New" panose="02070309020205020404" pitchFamily="49" charset="0"/>
              <a:buChar char="o"/>
            </a:pPr>
            <a:r>
              <a:rPr lang="en-US" sz="2600" dirty="0">
                <a:latin typeface="+mj-lt"/>
                <a:ea typeface="ＭＳ Ｐゴシック" charset="0"/>
                <a:cs typeface="Tahoma"/>
              </a:rPr>
              <a:t>Loans</a:t>
            </a:r>
          </a:p>
          <a:p>
            <a:pPr eaLnBrk="1" hangingPunct="1">
              <a:lnSpc>
                <a:spcPct val="80000"/>
              </a:lnSpc>
              <a:buFont typeface="Courier New" panose="02070309020205020404" pitchFamily="49" charset="0"/>
              <a:buChar char="o"/>
            </a:pPr>
            <a:r>
              <a:rPr lang="en-US" sz="2600" dirty="0">
                <a:latin typeface="+mj-lt"/>
                <a:ea typeface="ＭＳ Ｐゴシック" charset="0"/>
                <a:cs typeface="Tahoma"/>
              </a:rPr>
              <a:t>Grants</a:t>
            </a:r>
          </a:p>
          <a:p>
            <a:pPr eaLnBrk="1" hangingPunct="1">
              <a:lnSpc>
                <a:spcPct val="80000"/>
              </a:lnSpc>
              <a:buFont typeface="Courier New" panose="02070309020205020404" pitchFamily="49" charset="0"/>
              <a:buChar char="o"/>
            </a:pPr>
            <a:r>
              <a:rPr lang="en-US" sz="2600" dirty="0">
                <a:latin typeface="+mj-lt"/>
                <a:ea typeface="ＭＳ Ｐゴシック" charset="0"/>
                <a:cs typeface="Tahoma"/>
              </a:rPr>
              <a:t>Private Sector Participation</a:t>
            </a:r>
          </a:p>
          <a:p>
            <a:pPr eaLnBrk="1" hangingPunct="1">
              <a:lnSpc>
                <a:spcPct val="80000"/>
              </a:lnSpc>
              <a:buFont typeface="Courier New" panose="02070309020205020404" pitchFamily="49" charset="0"/>
              <a:buChar char="o"/>
            </a:pPr>
            <a:r>
              <a:rPr lang="en-US" sz="2600" dirty="0">
                <a:latin typeface="+mj-lt"/>
                <a:ea typeface="ＭＳ Ｐゴシック" charset="0"/>
                <a:cs typeface="Tahoma"/>
              </a:rPr>
              <a:t>Bonds and Debentures</a:t>
            </a:r>
            <a:endParaRPr lang="en-US" sz="2400" dirty="0">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56</a:t>
            </a:fld>
            <a:endParaRPr lang="en-US"/>
          </a:p>
        </p:txBody>
      </p:sp>
      <p:pic>
        <p:nvPicPr>
          <p:cNvPr id="6" name="Picture 5">
            <a:extLst>
              <a:ext uri="{FF2B5EF4-FFF2-40B4-BE49-F238E27FC236}">
                <a16:creationId xmlns:a16="http://schemas.microsoft.com/office/drawing/2014/main" id="{80E10078-F456-1140-BB01-A5E0CA4ABDD5}"/>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520695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sp>
        <p:nvSpPr>
          <p:cNvPr id="7171" name="Rectangle 3"/>
          <p:cNvSpPr>
            <a:spLocks noGrp="1" noChangeArrowheads="1"/>
          </p:cNvSpPr>
          <p:nvPr>
            <p:ph type="body" idx="1"/>
          </p:nvPr>
        </p:nvSpPr>
        <p:spPr>
          <a:xfrm>
            <a:off x="290286" y="1243173"/>
            <a:ext cx="8853714" cy="5478302"/>
          </a:xfrm>
        </p:spPr>
        <p:txBody>
          <a:bodyPr>
            <a:noAutofit/>
          </a:bodyPr>
          <a:lstStyle/>
          <a:p>
            <a:pPr eaLnBrk="1" hangingPunct="1">
              <a:lnSpc>
                <a:spcPct val="90000"/>
              </a:lnSpc>
              <a:buFont typeface="Wingdings" charset="0"/>
              <a:buNone/>
            </a:pPr>
            <a:r>
              <a:rPr lang="en-US" sz="2800" b="1" i="1" dirty="0">
                <a:ea typeface="ＭＳ Ｐゴシック" charset="0"/>
                <a:cs typeface="ＭＳ Ｐゴシック" charset="0"/>
              </a:rPr>
              <a:t>Characterization</a:t>
            </a:r>
          </a:p>
          <a:p>
            <a:pPr eaLnBrk="1" hangingPunct="1">
              <a:lnSpc>
                <a:spcPct val="90000"/>
              </a:lnSpc>
              <a:buFont typeface="Courier New" panose="02070309020205020404" pitchFamily="49" charset="0"/>
              <a:buChar char="o"/>
            </a:pPr>
            <a:r>
              <a:rPr lang="en-US" sz="2700" dirty="0">
                <a:ea typeface="ＭＳ Ｐゴシック" charset="0"/>
                <a:cs typeface="ＭＳ Ｐゴシック" charset="0"/>
              </a:rPr>
              <a:t>Delegated Authority (by Constitution and Law)</a:t>
            </a:r>
          </a:p>
          <a:p>
            <a:pPr eaLnBrk="1" hangingPunct="1">
              <a:lnSpc>
                <a:spcPct val="90000"/>
              </a:lnSpc>
              <a:buFont typeface="Courier New" panose="02070309020205020404" pitchFamily="49" charset="0"/>
              <a:buChar char="o"/>
            </a:pPr>
            <a:r>
              <a:rPr lang="en-US" sz="2700" dirty="0">
                <a:ea typeface="ＭＳ Ｐゴシック" charset="0"/>
                <a:cs typeface="ＭＳ Ｐゴシック" charset="0"/>
              </a:rPr>
              <a:t>Subordinate Legislation/ Hierarchy of Laws (to Constitution and Law – </a:t>
            </a:r>
            <a:r>
              <a:rPr lang="en-US" sz="2700" dirty="0">
                <a:solidFill>
                  <a:srgbClr val="92D050"/>
                </a:solidFill>
                <a:ea typeface="ＭＳ Ｐゴシック" charset="0"/>
              </a:rPr>
              <a:t>Ordinances inferior to statutes (cannot regulate what is regulated by statute as in reclassification of property); </a:t>
            </a:r>
            <a:r>
              <a:rPr lang="en-US" sz="2700" dirty="0">
                <a:solidFill>
                  <a:srgbClr val="FF0000"/>
                </a:solidFill>
                <a:ea typeface="ＭＳ Ｐゴシック" charset="0"/>
                <a:cs typeface="ＭＳ Ｐゴシック" charset="0"/>
              </a:rPr>
              <a:t>Pass tests of constitutionality and consistency with prevailing statutes; early retirement ordinance not violate law against proliferation of supplementary retirement benefits; </a:t>
            </a:r>
            <a:r>
              <a:rPr lang="en-US" sz="2700" dirty="0">
                <a:solidFill>
                  <a:srgbClr val="3366FF"/>
                </a:solidFill>
                <a:ea typeface="ＭＳ Ｐゴシック" charset="0"/>
                <a:cs typeface="ＭＳ Ｐゴシック" charset="0"/>
              </a:rPr>
              <a:t>conformity with law is one of essential requisites for validity of municipal ordinance such as RA 10630 and PD 603 – City or municipal councils may impose curfew as may be warranted by local conditions; minors caught in violation of curfew ordinances are children at risk)</a:t>
            </a:r>
            <a:endParaRPr lang="en-US" sz="2700" dirty="0">
              <a:solidFill>
                <a:srgbClr val="FF0000"/>
              </a:solidFill>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57</a:t>
            </a:fld>
            <a:endParaRPr lang="en-US"/>
          </a:p>
        </p:txBody>
      </p:sp>
      <p:pic>
        <p:nvPicPr>
          <p:cNvPr id="6" name="Picture 5">
            <a:extLst>
              <a:ext uri="{FF2B5EF4-FFF2-40B4-BE49-F238E27FC236}">
                <a16:creationId xmlns:a16="http://schemas.microsoft.com/office/drawing/2014/main" id="{84CCB77A-1070-B347-85CD-6E9694824639}"/>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901320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sp>
        <p:nvSpPr>
          <p:cNvPr id="7171" name="Rectangle 3"/>
          <p:cNvSpPr>
            <a:spLocks noGrp="1" noChangeArrowheads="1"/>
          </p:cNvSpPr>
          <p:nvPr>
            <p:ph type="body" idx="1"/>
          </p:nvPr>
        </p:nvSpPr>
        <p:spPr>
          <a:xfrm>
            <a:off x="290286" y="1243173"/>
            <a:ext cx="8853714" cy="5478302"/>
          </a:xfrm>
        </p:spPr>
        <p:txBody>
          <a:bodyPr>
            <a:noAutofit/>
          </a:bodyPr>
          <a:lstStyle/>
          <a:p>
            <a:pPr eaLnBrk="1" hangingPunct="1">
              <a:lnSpc>
                <a:spcPct val="90000"/>
              </a:lnSpc>
              <a:buFont typeface="Wingdings" charset="0"/>
              <a:buNone/>
            </a:pPr>
            <a:r>
              <a:rPr lang="en-US" sz="2800" b="1" i="1" dirty="0">
                <a:ea typeface="ＭＳ Ｐゴシック" charset="0"/>
                <a:cs typeface="ＭＳ Ｐゴシック" charset="0"/>
              </a:rPr>
              <a:t>Characterization</a:t>
            </a:r>
          </a:p>
          <a:p>
            <a:pPr eaLnBrk="1" hangingPunct="1">
              <a:lnSpc>
                <a:spcPct val="90000"/>
              </a:lnSpc>
              <a:buFont typeface="Courier New" panose="02070309020205020404" pitchFamily="49" charset="0"/>
              <a:buChar char="o"/>
            </a:pPr>
            <a:r>
              <a:rPr lang="en-US" sz="2800" dirty="0">
                <a:ea typeface="ＭＳ Ｐゴシック" charset="0"/>
                <a:cs typeface="ＭＳ Ｐゴシック" charset="0"/>
              </a:rPr>
              <a:t>Denominated Legislation (must follow procedures)</a:t>
            </a:r>
          </a:p>
          <a:p>
            <a:pPr eaLnBrk="1" hangingPunct="1">
              <a:lnSpc>
                <a:spcPct val="90000"/>
              </a:lnSpc>
              <a:buFont typeface="Courier New" panose="02070309020205020404" pitchFamily="49" charset="0"/>
              <a:buChar char="o"/>
            </a:pPr>
            <a:r>
              <a:rPr lang="en-US" sz="2800" dirty="0">
                <a:ea typeface="ＭＳ Ｐゴシック" charset="0"/>
                <a:cs typeface="ＭＳ Ｐゴシック" charset="0"/>
              </a:rPr>
              <a:t>Derivative Legislation (from people)</a:t>
            </a:r>
          </a:p>
          <a:p>
            <a:pPr eaLnBrk="1" hangingPunct="1">
              <a:lnSpc>
                <a:spcPct val="90000"/>
              </a:lnSpc>
              <a:buFont typeface="Courier New" panose="02070309020205020404" pitchFamily="49" charset="0"/>
              <a:buChar char="o"/>
            </a:pPr>
            <a:r>
              <a:rPr lang="en-US" sz="2800" dirty="0">
                <a:ea typeface="ＭＳ Ｐゴシック" charset="0"/>
                <a:cs typeface="ＭＳ Ｐゴシック" charset="0"/>
              </a:rPr>
              <a:t>Legislative Discretion: </a:t>
            </a:r>
            <a:r>
              <a:rPr lang="en-US" sz="2800" dirty="0">
                <a:solidFill>
                  <a:schemeClr val="accent5"/>
                </a:solidFill>
                <a:effectLst/>
                <a:ea typeface="MS Mincho" panose="02020609040205080304" pitchFamily="49" charset="-128"/>
                <a:cs typeface="Times New Roman" panose="02020603050405020304" pitchFamily="18" charset="0"/>
              </a:rPr>
              <a:t>to create the office of the Local Building Official separate and distinct from the Office of the City Engineer </a:t>
            </a:r>
            <a:endParaRPr lang="en-US" sz="2800" dirty="0">
              <a:solidFill>
                <a:schemeClr val="accent5"/>
              </a:solidFill>
              <a:ea typeface="ＭＳ Ｐゴシック" charset="0"/>
              <a:cs typeface="ＭＳ Ｐゴシック" charset="0"/>
            </a:endParaRPr>
          </a:p>
          <a:p>
            <a:pPr>
              <a:lnSpc>
                <a:spcPct val="90000"/>
              </a:lnSpc>
              <a:buFont typeface="Courier New" panose="02070309020205020404" pitchFamily="49" charset="0"/>
              <a:buChar char="o"/>
            </a:pPr>
            <a:r>
              <a:rPr lang="en-US" sz="2800" dirty="0">
                <a:solidFill>
                  <a:srgbClr val="3366FF"/>
                </a:solidFill>
                <a:ea typeface="ＭＳ Ｐゴシック" charset="0"/>
                <a:cs typeface="ＭＳ Ｐゴシック" charset="0"/>
              </a:rPr>
              <a:t>2 modes: </a:t>
            </a:r>
            <a:r>
              <a:rPr lang="en-US" sz="2800" dirty="0">
                <a:solidFill>
                  <a:srgbClr val="3366FF"/>
                </a:solidFill>
              </a:rPr>
              <a:t>through the regular legislative process or through initiative or referendum, another legislative body cannot be created</a:t>
            </a:r>
            <a:endParaRPr lang="en-US" sz="2800" dirty="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58</a:t>
            </a:fld>
            <a:endParaRPr lang="en-US"/>
          </a:p>
        </p:txBody>
      </p:sp>
      <p:pic>
        <p:nvPicPr>
          <p:cNvPr id="6" name="Picture 5">
            <a:extLst>
              <a:ext uri="{FF2B5EF4-FFF2-40B4-BE49-F238E27FC236}">
                <a16:creationId xmlns:a16="http://schemas.microsoft.com/office/drawing/2014/main" id="{BEC48EE8-F754-A047-83A9-52D33537AF42}"/>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416344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5. </a:t>
            </a:r>
            <a:r>
              <a:rPr lang="en-US" b="1" dirty="0">
                <a:ea typeface="ＭＳ Ｐゴシック" charset="0"/>
                <a:cs typeface="ＭＳ Ｐゴシック" charset="0"/>
              </a:rPr>
              <a:t>Local Legislation</a:t>
            </a:r>
            <a:endParaRPr lang="en-US" dirty="0"/>
          </a:p>
        </p:txBody>
      </p:sp>
      <p:sp>
        <p:nvSpPr>
          <p:cNvPr id="3" name="Content Placeholder 2"/>
          <p:cNvSpPr>
            <a:spLocks noGrp="1"/>
          </p:cNvSpPr>
          <p:nvPr>
            <p:ph idx="1"/>
          </p:nvPr>
        </p:nvSpPr>
        <p:spPr/>
        <p:txBody>
          <a:bodyPr/>
          <a:lstStyle/>
          <a:p>
            <a:pPr>
              <a:lnSpc>
                <a:spcPct val="90000"/>
              </a:lnSpc>
              <a:buNone/>
            </a:pPr>
            <a:r>
              <a:rPr lang="en-US" b="1" i="1" dirty="0">
                <a:ea typeface="ＭＳ Ｐゴシック" charset="0"/>
                <a:cs typeface="ＭＳ Ｐゴシック" charset="0"/>
              </a:rPr>
              <a:t>Rebuttable Presumptions</a:t>
            </a:r>
          </a:p>
          <a:p>
            <a:pPr>
              <a:lnSpc>
                <a:spcPct val="90000"/>
              </a:lnSpc>
              <a:buFont typeface="Courier New" panose="02070309020205020404" pitchFamily="49" charset="0"/>
              <a:buChar char="o"/>
            </a:pPr>
            <a:r>
              <a:rPr lang="en-US" dirty="0">
                <a:ea typeface="ＭＳ Ｐゴシック" charset="0"/>
                <a:cs typeface="ＭＳ Ｐゴシック" charset="0"/>
              </a:rPr>
              <a:t>Presumed Valid and Constitutional (substance):</a:t>
            </a:r>
            <a:r>
              <a:rPr lang="en-US" dirty="0"/>
              <a:t> To overthrow this presumption, there must be a clear and unequivocal breach of the Constitution, not merely a doubtful or argumentative contradiction. </a:t>
            </a:r>
            <a:endParaRPr lang="en-US" dirty="0">
              <a:ea typeface="ＭＳ Ｐゴシック" charset="0"/>
              <a:cs typeface="ＭＳ Ｐゴシック" charset="0"/>
            </a:endParaRPr>
          </a:p>
          <a:p>
            <a:pPr>
              <a:lnSpc>
                <a:spcPct val="90000"/>
              </a:lnSpc>
              <a:buFont typeface="Courier New" panose="02070309020205020404" pitchFamily="49" charset="0"/>
              <a:buChar char="o"/>
            </a:pPr>
            <a:r>
              <a:rPr lang="en-US" dirty="0" err="1">
                <a:ea typeface="ＭＳ Ｐゴシック" charset="0"/>
                <a:cs typeface="ＭＳ Ｐゴシック" charset="0"/>
              </a:rPr>
              <a:t>Sanggunian</a:t>
            </a:r>
            <a:r>
              <a:rPr lang="en-US" dirty="0">
                <a:ea typeface="ＭＳ Ｐゴシック" charset="0"/>
                <a:cs typeface="ＭＳ Ｐゴシック" charset="0"/>
              </a:rPr>
              <a:t> presumed to have acted with regularity (procedure)</a:t>
            </a:r>
          </a:p>
          <a:p>
            <a:pPr marL="0" indent="0">
              <a:buNone/>
            </a:pPr>
            <a:endParaRPr lang="en-US" dirty="0"/>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59</a:t>
            </a:fld>
            <a:endParaRPr lang="en-US"/>
          </a:p>
        </p:txBody>
      </p:sp>
      <p:pic>
        <p:nvPicPr>
          <p:cNvPr id="6" name="Picture 5">
            <a:extLst>
              <a:ext uri="{FF2B5EF4-FFF2-40B4-BE49-F238E27FC236}">
                <a16:creationId xmlns:a16="http://schemas.microsoft.com/office/drawing/2014/main" id="{F8806D0A-289B-A543-BA81-425962244A9F}"/>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616173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85108"/>
            <a:ext cx="8229600" cy="1143000"/>
          </a:xfrm>
        </p:spPr>
        <p:txBody>
          <a:bodyPr/>
          <a:lstStyle/>
          <a:p>
            <a:pPr eaLnBrk="1" hangingPunct="1"/>
            <a:r>
              <a:rPr lang="en-US" dirty="0">
                <a:ea typeface="ＭＳ Ｐゴシック" charset="0"/>
                <a:cs typeface="ＭＳ Ｐゴシック" charset="0"/>
              </a:rPr>
              <a:t>1. </a:t>
            </a:r>
            <a:r>
              <a:rPr lang="en-US" b="1" dirty="0">
                <a:ea typeface="ＭＳ Ｐゴシック" charset="0"/>
                <a:cs typeface="ＭＳ Ｐゴシック" charset="0"/>
              </a:rPr>
              <a:t>Nature of LGUs: Creation</a:t>
            </a:r>
          </a:p>
        </p:txBody>
      </p:sp>
      <p:sp>
        <p:nvSpPr>
          <p:cNvPr id="9219" name="Rectangle 3"/>
          <p:cNvSpPr>
            <a:spLocks noGrp="1" noChangeArrowheads="1"/>
          </p:cNvSpPr>
          <p:nvPr>
            <p:ph type="body" idx="1"/>
          </p:nvPr>
        </p:nvSpPr>
        <p:spPr>
          <a:xfrm>
            <a:off x="286791" y="1366464"/>
            <a:ext cx="8673882" cy="4974869"/>
          </a:xfrm>
        </p:spPr>
        <p:txBody>
          <a:bodyPr>
            <a:noAutofit/>
          </a:bodyPr>
          <a:lstStyle/>
          <a:p>
            <a:pPr>
              <a:lnSpc>
                <a:spcPct val="80000"/>
              </a:lnSpc>
              <a:buFont typeface="Courier New" panose="02070309020205020404" pitchFamily="49" charset="0"/>
              <a:buChar char="o"/>
            </a:pPr>
            <a:r>
              <a:rPr lang="en-US" sz="2600" b="1" dirty="0">
                <a:latin typeface="+mj-lt"/>
                <a:ea typeface="ＭＳ Ｐゴシック" charset="0"/>
                <a:cs typeface="ＭＳ Ｐゴシック" charset="0"/>
              </a:rPr>
              <a:t>Legislative Act</a:t>
            </a:r>
            <a:r>
              <a:rPr lang="en-US" sz="2600" dirty="0">
                <a:latin typeface="+mj-lt"/>
                <a:ea typeface="ＭＳ Ｐゴシック" charset="0"/>
                <a:cs typeface="ＭＳ Ｐゴシック" charset="0"/>
              </a:rPr>
              <a:t>: Charter (Not by Executive Branch but becomes de jure if State-recognized and No Judicial Dissolution; </a:t>
            </a:r>
            <a:r>
              <a:rPr lang="en-US" sz="2600" dirty="0">
                <a:solidFill>
                  <a:srgbClr val="FF0000"/>
                </a:solidFill>
                <a:latin typeface="+mj-lt"/>
                <a:ea typeface="ＭＳ Ｐゴシック" charset="0"/>
                <a:cs typeface="ＭＳ Ｐゴシック" charset="0"/>
              </a:rPr>
              <a:t>President can merge administrative regions</a:t>
            </a:r>
            <a:r>
              <a:rPr lang="en-US" sz="2600" dirty="0">
                <a:latin typeface="+mj-lt"/>
                <a:ea typeface="ＭＳ Ｐゴシック" charset="0"/>
                <a:cs typeface="ＭＳ Ｐゴシック" charset="0"/>
              </a:rPr>
              <a:t>); congressional, not executive, authority to set requirements for specific levels of LGUs other than what is stated in LGC; </a:t>
            </a:r>
            <a:r>
              <a:rPr lang="en-US" sz="2600" dirty="0">
                <a:solidFill>
                  <a:srgbClr val="92D050"/>
                </a:solidFill>
              </a:rPr>
              <a:t>BARMM, through BARMM Transition Authority (BTA) and Chief Minister, can create municipalities per BARMM Organic Act since legislative and executive powers vested in BTA during transition</a:t>
            </a:r>
            <a:endParaRPr lang="en-US" sz="2600" dirty="0">
              <a:latin typeface="+mj-lt"/>
              <a:ea typeface="ＭＳ Ｐゴシック" charset="0"/>
              <a:cs typeface="ＭＳ Ｐゴシック" charset="0"/>
            </a:endParaRPr>
          </a:p>
          <a:p>
            <a:pPr eaLnBrk="1" hangingPunct="1">
              <a:lnSpc>
                <a:spcPct val="80000"/>
              </a:lnSpc>
              <a:buFont typeface="Courier New" panose="02070309020205020404" pitchFamily="49" charset="0"/>
              <a:buChar char="o"/>
            </a:pPr>
            <a:r>
              <a:rPr lang="en-US" sz="2600" b="1" dirty="0">
                <a:latin typeface="+mj-lt"/>
                <a:ea typeface="ＭＳ Ｐゴシック" charset="0"/>
                <a:cs typeface="ＭＳ Ｐゴシック" charset="0"/>
              </a:rPr>
              <a:t>Criteria</a:t>
            </a:r>
            <a:r>
              <a:rPr lang="en-US" sz="2600" dirty="0">
                <a:latin typeface="+mj-lt"/>
                <a:ea typeface="ＭＳ Ｐゴシック" charset="0"/>
                <a:cs typeface="ＭＳ Ｐゴシック" charset="0"/>
              </a:rPr>
              <a:t>: Population, Land Area </a:t>
            </a:r>
            <a:r>
              <a:rPr lang="en-US" sz="2600" dirty="0">
                <a:solidFill>
                  <a:srgbClr val="FF0000"/>
                </a:solidFill>
                <a:latin typeface="+mj-lt"/>
                <a:ea typeface="ＭＳ Ｐゴシック" charset="0"/>
                <a:cs typeface="ＭＳ Ｐゴシック" charset="0"/>
              </a:rPr>
              <a:t>(includes DENR-managed forestlands)</a:t>
            </a:r>
            <a:r>
              <a:rPr lang="en-US" sz="2600" dirty="0">
                <a:latin typeface="+mj-lt"/>
                <a:ea typeface="ＭＳ Ｐゴシック" charset="0"/>
                <a:cs typeface="ＭＳ Ｐゴシック" charset="0"/>
              </a:rPr>
              <a:t> and (or) Income (internal [if M to CC] or external); </a:t>
            </a:r>
            <a:r>
              <a:rPr lang="en-US" sz="2600" dirty="0">
                <a:solidFill>
                  <a:srgbClr val="FF0000"/>
                </a:solidFill>
                <a:latin typeface="+mj-lt"/>
                <a:ea typeface="ＭＳ Ｐゴシック" charset="0"/>
                <a:cs typeface="ＭＳ Ｐゴシック" charset="0"/>
              </a:rPr>
              <a:t>liberal construction</a:t>
            </a:r>
          </a:p>
          <a:p>
            <a:pPr eaLnBrk="1" hangingPunct="1">
              <a:lnSpc>
                <a:spcPct val="80000"/>
              </a:lnSpc>
              <a:buFont typeface="Courier New" panose="02070309020205020404" pitchFamily="49" charset="0"/>
              <a:buChar char="o"/>
            </a:pPr>
            <a:r>
              <a:rPr lang="en-US" sz="2600" b="1" dirty="0">
                <a:latin typeface="+mj-lt"/>
                <a:ea typeface="ＭＳ Ｐゴシック" charset="0"/>
                <a:cs typeface="ＭＳ Ｐゴシック" charset="0"/>
              </a:rPr>
              <a:t>Distinct Personality:</a:t>
            </a:r>
            <a:r>
              <a:rPr lang="en-US" sz="2600" dirty="0">
                <a:latin typeface="+mj-lt"/>
                <a:ea typeface="ＭＳ Ｐゴシック" charset="0"/>
                <a:cs typeface="ＭＳ Ｐゴシック" charset="0"/>
              </a:rPr>
              <a:t> Municipality when converted to a City</a:t>
            </a:r>
          </a:p>
          <a:p>
            <a:pPr eaLnBrk="1" hangingPunct="1">
              <a:lnSpc>
                <a:spcPct val="80000"/>
              </a:lnSpc>
              <a:buFont typeface="Courier New" panose="02070309020205020404" pitchFamily="49" charset="0"/>
              <a:buChar char="o"/>
            </a:pPr>
            <a:r>
              <a:rPr lang="en-US" sz="2600" dirty="0">
                <a:latin typeface="+mj-lt"/>
                <a:ea typeface="ＭＳ Ｐゴシック" charset="0"/>
                <a:cs typeface="ＭＳ Ｐゴシック" charset="0"/>
              </a:rPr>
              <a:t>Failure to identify </a:t>
            </a:r>
            <a:r>
              <a:rPr lang="en-US" sz="2600" b="1" dirty="0">
                <a:latin typeface="+mj-lt"/>
                <a:ea typeface="ＭＳ Ｐゴシック" charset="0"/>
                <a:cs typeface="ＭＳ Ｐゴシック" charset="0"/>
              </a:rPr>
              <a:t>Seat of Government </a:t>
            </a:r>
            <a:r>
              <a:rPr lang="en-US" sz="2600" dirty="0">
                <a:latin typeface="+mj-lt"/>
                <a:ea typeface="ＭＳ Ｐゴシック" charset="0"/>
                <a:cs typeface="ＭＳ Ｐゴシック" charset="0"/>
              </a:rPr>
              <a:t>not fatal</a:t>
            </a:r>
            <a:endParaRPr lang="en-US" sz="2600" b="1" dirty="0">
              <a:latin typeface="+mj-lt"/>
              <a:ea typeface="ＭＳ Ｐゴシック" charset="0"/>
              <a:cs typeface="ＭＳ Ｐゴシック" charset="0"/>
            </a:endParaRPr>
          </a:p>
          <a:p>
            <a:pPr eaLnBrk="1" hangingPunct="1">
              <a:lnSpc>
                <a:spcPct val="80000"/>
              </a:lnSpc>
              <a:buFont typeface="Courier New" panose="02070309020205020404" pitchFamily="49" charset="0"/>
              <a:buChar char="o"/>
            </a:pPr>
            <a:r>
              <a:rPr lang="en-US" sz="2600" b="1" dirty="0">
                <a:latin typeface="+mj-lt"/>
                <a:ea typeface="ＭＳ Ｐゴシック" charset="0"/>
                <a:cs typeface="ＭＳ Ｐゴシック" charset="0"/>
              </a:rPr>
              <a:t>Assail Existence:</a:t>
            </a:r>
            <a:r>
              <a:rPr lang="en-US" sz="2600" dirty="0">
                <a:latin typeface="+mj-lt"/>
                <a:ea typeface="ＭＳ Ｐゴシック" charset="0"/>
                <a:cs typeface="ＭＳ Ｐゴシック" charset="0"/>
              </a:rPr>
              <a:t> Quo Warranto (5 years)</a:t>
            </a:r>
          </a:p>
        </p:txBody>
      </p:sp>
      <p:sp>
        <p:nvSpPr>
          <p:cNvPr id="2" name="Footer Placeholder 1"/>
          <p:cNvSpPr>
            <a:spLocks noGrp="1"/>
          </p:cNvSpPr>
          <p:nvPr>
            <p:ph type="ftr" sz="quarter" idx="11"/>
          </p:nvPr>
        </p:nvSpPr>
        <p:spPr/>
        <p:txBody>
          <a:bodyPr/>
          <a:lstStyle/>
          <a:p>
            <a:r>
              <a:rPr lang="en-US" dirty="0"/>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6</a:t>
            </a:fld>
            <a:endParaRPr lang="en-US"/>
          </a:p>
        </p:txBody>
      </p:sp>
      <p:pic>
        <p:nvPicPr>
          <p:cNvPr id="6" name="Picture 5">
            <a:extLst>
              <a:ext uri="{FF2B5EF4-FFF2-40B4-BE49-F238E27FC236}">
                <a16:creationId xmlns:a16="http://schemas.microsoft.com/office/drawing/2014/main" id="{20CE09EC-48EB-9C4F-86D1-6523892C30FE}"/>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290838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92446"/>
            <a:ext cx="8229600" cy="1143000"/>
          </a:xfrm>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sp>
        <p:nvSpPr>
          <p:cNvPr id="8195" name="Rectangle 3"/>
          <p:cNvSpPr>
            <a:spLocks noGrp="1" noChangeArrowheads="1"/>
          </p:cNvSpPr>
          <p:nvPr>
            <p:ph type="body" idx="1"/>
          </p:nvPr>
        </p:nvSpPr>
        <p:spPr>
          <a:xfrm>
            <a:off x="457200" y="1335446"/>
            <a:ext cx="8553236" cy="5347894"/>
          </a:xfrm>
        </p:spPr>
        <p:txBody>
          <a:bodyPr>
            <a:noAutofit/>
          </a:bodyPr>
          <a:lstStyle/>
          <a:p>
            <a:pPr eaLnBrk="1" hangingPunct="1">
              <a:lnSpc>
                <a:spcPct val="90000"/>
              </a:lnSpc>
              <a:buFont typeface="Wingdings" charset="0"/>
              <a:buNone/>
            </a:pPr>
            <a:r>
              <a:rPr lang="en-US" sz="2500" b="1" i="1" dirty="0">
                <a:latin typeface="+mj-lt"/>
                <a:ea typeface="ＭＳ Ｐゴシック" charset="0"/>
                <a:cs typeface="ＭＳ Ｐゴシック" charset="0"/>
              </a:rPr>
              <a:t>Local Legislative Bodies</a:t>
            </a:r>
          </a:p>
          <a:p>
            <a:pPr eaLnBrk="1" hangingPunct="1">
              <a:lnSpc>
                <a:spcPct val="90000"/>
              </a:lnSpc>
              <a:buFont typeface="Courier New" panose="02070309020205020404" pitchFamily="49" charset="0"/>
              <a:buChar char="o"/>
            </a:pPr>
            <a:r>
              <a:rPr lang="en-US" sz="2500" dirty="0">
                <a:latin typeface="+mj-lt"/>
                <a:ea typeface="ＭＳ Ｐゴシック" charset="0"/>
                <a:cs typeface="ＭＳ Ｐゴシック" charset="0"/>
              </a:rPr>
              <a:t>Collegial Body (in a session; verbal concurrence not enough)</a:t>
            </a:r>
          </a:p>
          <a:p>
            <a:pPr eaLnBrk="1" hangingPunct="1">
              <a:lnSpc>
                <a:spcPct val="90000"/>
              </a:lnSpc>
              <a:buFont typeface="Courier New" panose="02070309020205020404" pitchFamily="49" charset="0"/>
              <a:buChar char="o"/>
            </a:pPr>
            <a:r>
              <a:rPr lang="en-US" sz="2500" dirty="0">
                <a:solidFill>
                  <a:schemeClr val="accent5"/>
                </a:solidFill>
                <a:latin typeface="+mj-lt"/>
                <a:ea typeface="ＭＳ Ｐゴシック" charset="0"/>
                <a:cs typeface="ＭＳ Ｐゴシック" charset="0"/>
              </a:rPr>
              <a:t>Quorum: </a:t>
            </a:r>
          </a:p>
          <a:p>
            <a:pPr lvl="1">
              <a:lnSpc>
                <a:spcPct val="90000"/>
              </a:lnSpc>
              <a:buFont typeface="Courier New" panose="02070309020205020404" pitchFamily="49" charset="0"/>
              <a:buChar char="o"/>
            </a:pPr>
            <a:r>
              <a:rPr lang="en-US" sz="2500" dirty="0">
                <a:solidFill>
                  <a:schemeClr val="accent5"/>
                </a:solidFill>
                <a:latin typeface="+mj-lt"/>
                <a:ea typeface="ＭＳ Ｐゴシック" charset="0"/>
                <a:cs typeface="ＭＳ Ｐゴシック" charset="0"/>
              </a:rPr>
              <a:t>Ordinance/ issue a resolution - majority of all members present</a:t>
            </a:r>
          </a:p>
          <a:p>
            <a:pPr lvl="1">
              <a:lnSpc>
                <a:spcPct val="90000"/>
              </a:lnSpc>
              <a:buFont typeface="Courier New" panose="02070309020205020404" pitchFamily="49" charset="0"/>
              <a:buChar char="o"/>
            </a:pPr>
            <a:r>
              <a:rPr lang="en-US" sz="2500" dirty="0">
                <a:solidFill>
                  <a:schemeClr val="accent5"/>
                </a:solidFill>
                <a:latin typeface="+mj-lt"/>
                <a:ea typeface="ＭＳ Ｐゴシック" charset="0"/>
                <a:cs typeface="ＭＳ Ｐゴシック" charset="0"/>
              </a:rPr>
              <a:t>Directing payment of money or creating a liability, and appropriations ordinances – majority of </a:t>
            </a:r>
            <a:r>
              <a:rPr lang="en-US" sz="2500" dirty="0">
                <a:solidFill>
                  <a:schemeClr val="accent5"/>
                </a:solidFill>
                <a:effectLst/>
                <a:ea typeface="MS Mincho" panose="02020609040205080304" pitchFamily="49" charset="-128"/>
                <a:cs typeface="Times New Roman" panose="02020603050405020304" pitchFamily="18" charset="0"/>
              </a:rPr>
              <a:t>total number of </a:t>
            </a:r>
            <a:r>
              <a:rPr lang="en-US" sz="2500" i="1" dirty="0" err="1">
                <a:solidFill>
                  <a:schemeClr val="accent5"/>
                </a:solidFill>
                <a:effectLst/>
                <a:ea typeface="MS Mincho" panose="02020609040205080304" pitchFamily="49" charset="-128"/>
                <a:cs typeface="Times New Roman" panose="02020603050405020304" pitchFamily="18" charset="0"/>
              </a:rPr>
              <a:t>sanggunian</a:t>
            </a:r>
            <a:r>
              <a:rPr lang="en-US" sz="2500" dirty="0">
                <a:solidFill>
                  <a:schemeClr val="accent5"/>
                </a:solidFill>
                <a:effectLst/>
                <a:ea typeface="MS Mincho" panose="02020609040205080304" pitchFamily="49" charset="-128"/>
                <a:cs typeface="Times New Roman" panose="02020603050405020304" pitchFamily="18" charset="0"/>
              </a:rPr>
              <a:t> members voted into office</a:t>
            </a:r>
            <a:r>
              <a:rPr lang="en-PH" sz="2500" dirty="0">
                <a:solidFill>
                  <a:schemeClr val="accent5"/>
                </a:solidFill>
                <a:effectLst/>
              </a:rPr>
              <a:t> </a:t>
            </a:r>
            <a:endParaRPr lang="en-US" sz="2500" dirty="0">
              <a:solidFill>
                <a:schemeClr val="accent5"/>
              </a:solidFill>
              <a:ea typeface="ＭＳ Ｐゴシック" charset="0"/>
              <a:cs typeface="ＭＳ Ｐゴシック" charset="0"/>
            </a:endParaRPr>
          </a:p>
          <a:p>
            <a:pPr eaLnBrk="1" hangingPunct="1">
              <a:lnSpc>
                <a:spcPct val="90000"/>
              </a:lnSpc>
              <a:buFont typeface="Courier New" panose="02070309020205020404" pitchFamily="49" charset="0"/>
              <a:buChar char="o"/>
            </a:pPr>
            <a:r>
              <a:rPr lang="en-US" sz="2500" dirty="0">
                <a:latin typeface="+mj-lt"/>
                <a:ea typeface="ＭＳ Ｐゴシック" charset="0"/>
                <a:cs typeface="ＭＳ Ｐゴシック" charset="0"/>
              </a:rPr>
              <a:t>Voting Requirement (Majority, exceptions)</a:t>
            </a:r>
          </a:p>
          <a:p>
            <a:pPr eaLnBrk="1" hangingPunct="1">
              <a:lnSpc>
                <a:spcPct val="90000"/>
              </a:lnSpc>
              <a:buFont typeface="Courier New" panose="02070309020205020404" pitchFamily="49" charset="0"/>
              <a:buChar char="o"/>
            </a:pPr>
            <a:r>
              <a:rPr lang="en-US" sz="2500" dirty="0">
                <a:latin typeface="+mj-lt"/>
                <a:ea typeface="ＭＳ Ｐゴシック" charset="0"/>
                <a:cs typeface="ＭＳ Ｐゴシック" charset="0"/>
              </a:rPr>
              <a:t>Integrity of Procedure (parole evidence, oral testimony, burden of proof)</a:t>
            </a:r>
          </a:p>
          <a:p>
            <a:pPr eaLnBrk="1" hangingPunct="1">
              <a:lnSpc>
                <a:spcPct val="90000"/>
              </a:lnSpc>
              <a:buFont typeface="Courier New" panose="02070309020205020404" pitchFamily="49" charset="0"/>
              <a:buChar char="o"/>
            </a:pPr>
            <a:r>
              <a:rPr lang="en-US" sz="2500" dirty="0">
                <a:latin typeface="+mj-lt"/>
                <a:ea typeface="ＭＳ Ｐゴシック" charset="0"/>
                <a:cs typeface="ＭＳ Ｐゴシック" charset="0"/>
              </a:rPr>
              <a:t>1</a:t>
            </a:r>
            <a:r>
              <a:rPr lang="en-US" sz="2500" baseline="30000" dirty="0">
                <a:latin typeface="+mj-lt"/>
                <a:ea typeface="ＭＳ Ｐゴシック" charset="0"/>
                <a:cs typeface="ＭＳ Ｐゴシック" charset="0"/>
              </a:rPr>
              <a:t>st</a:t>
            </a:r>
            <a:r>
              <a:rPr lang="en-US" sz="2500" dirty="0">
                <a:latin typeface="+mj-lt"/>
                <a:ea typeface="ＭＳ Ｐゴシック" charset="0"/>
                <a:cs typeface="ＭＳ Ｐゴシック" charset="0"/>
              </a:rPr>
              <a:t> day of Session (Internal Rules of Procedure; Other Matters)</a:t>
            </a:r>
          </a:p>
          <a:p>
            <a:pPr eaLnBrk="1" hangingPunct="1">
              <a:lnSpc>
                <a:spcPct val="90000"/>
              </a:lnSpc>
              <a:buFont typeface="Courier New" panose="02070309020205020404" pitchFamily="49" charset="0"/>
              <a:buChar char="o"/>
            </a:pPr>
            <a:r>
              <a:rPr lang="en-US" sz="2500" dirty="0">
                <a:latin typeface="+mj-lt"/>
                <a:ea typeface="ＭＳ Ｐゴシック" charset="0"/>
                <a:cs typeface="ＭＳ Ｐゴシック" charset="0"/>
              </a:rPr>
              <a:t>3 Readings (possible 3 readings in 1 day)</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60</a:t>
            </a:fld>
            <a:endParaRPr lang="en-US"/>
          </a:p>
        </p:txBody>
      </p:sp>
      <p:pic>
        <p:nvPicPr>
          <p:cNvPr id="6" name="Picture 5">
            <a:extLst>
              <a:ext uri="{FF2B5EF4-FFF2-40B4-BE49-F238E27FC236}">
                <a16:creationId xmlns:a16="http://schemas.microsoft.com/office/drawing/2014/main" id="{410ABA10-1DC4-AA4F-9BBE-82E8D8C77529}"/>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667466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92446"/>
            <a:ext cx="8229600" cy="1143000"/>
          </a:xfrm>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sp>
        <p:nvSpPr>
          <p:cNvPr id="8195" name="Rectangle 3"/>
          <p:cNvSpPr>
            <a:spLocks noGrp="1" noChangeArrowheads="1"/>
          </p:cNvSpPr>
          <p:nvPr>
            <p:ph type="body" idx="1"/>
          </p:nvPr>
        </p:nvSpPr>
        <p:spPr>
          <a:xfrm>
            <a:off x="457200" y="1335446"/>
            <a:ext cx="8433846" cy="5347894"/>
          </a:xfrm>
        </p:spPr>
        <p:txBody>
          <a:bodyPr>
            <a:normAutofit lnSpcReduction="10000"/>
          </a:bodyPr>
          <a:lstStyle/>
          <a:p>
            <a:pPr eaLnBrk="1" hangingPunct="1">
              <a:lnSpc>
                <a:spcPct val="90000"/>
              </a:lnSpc>
              <a:buFont typeface="Wingdings" charset="0"/>
              <a:buNone/>
            </a:pPr>
            <a:r>
              <a:rPr lang="en-US" sz="2600" b="1" i="1" dirty="0">
                <a:latin typeface="+mj-lt"/>
                <a:ea typeface="ＭＳ Ｐゴシック" charset="0"/>
                <a:cs typeface="ＭＳ Ｐゴシック" charset="0"/>
              </a:rPr>
              <a:t>Local Legislative Bodies</a:t>
            </a:r>
          </a:p>
          <a:p>
            <a:pPr eaLnBrk="1" hangingPunct="1">
              <a:lnSpc>
                <a:spcPct val="90000"/>
              </a:lnSpc>
              <a:buFont typeface="Courier New" panose="02070309020205020404" pitchFamily="49" charset="0"/>
              <a:buChar char="o"/>
            </a:pPr>
            <a:r>
              <a:rPr lang="en-US" sz="2600" dirty="0">
                <a:latin typeface="+mj-lt"/>
                <a:ea typeface="ＭＳ Ｐゴシック" charset="0"/>
                <a:cs typeface="ＭＳ Ｐゴシック" charset="0"/>
              </a:rPr>
              <a:t>No Coercive Powers (must be delegated by law; unlike Congress)</a:t>
            </a:r>
          </a:p>
          <a:p>
            <a:pPr eaLnBrk="1" hangingPunct="1">
              <a:lnSpc>
                <a:spcPct val="90000"/>
              </a:lnSpc>
              <a:buFont typeface="Courier New" panose="02070309020205020404" pitchFamily="49" charset="0"/>
              <a:buChar char="o"/>
            </a:pPr>
            <a:r>
              <a:rPr lang="en-US" sz="2800" dirty="0">
                <a:solidFill>
                  <a:schemeClr val="bg1">
                    <a:lumMod val="50000"/>
                  </a:schemeClr>
                </a:solidFill>
              </a:rPr>
              <a:t>Violation of ordinances (e.g. traffic violation) alone is insufficient to trigger warrantless search and seizure especially penalty does not involve imprisonment</a:t>
            </a:r>
            <a:endParaRPr lang="en-US" sz="2600" dirty="0">
              <a:latin typeface="+mj-lt"/>
              <a:ea typeface="ＭＳ Ｐゴシック" charset="0"/>
              <a:cs typeface="ＭＳ Ｐゴシック" charset="0"/>
            </a:endParaRPr>
          </a:p>
          <a:p>
            <a:pPr eaLnBrk="1" hangingPunct="1">
              <a:lnSpc>
                <a:spcPct val="90000"/>
              </a:lnSpc>
              <a:buFont typeface="Courier New" panose="02070309020205020404" pitchFamily="49" charset="0"/>
              <a:buChar char="o"/>
            </a:pPr>
            <a:r>
              <a:rPr lang="en-US" sz="2600" dirty="0">
                <a:latin typeface="+mj-lt"/>
                <a:ea typeface="ＭＳ Ｐゴシック" charset="0"/>
                <a:cs typeface="ＭＳ Ｐゴシック" charset="0"/>
              </a:rPr>
              <a:t>Tax Ordinances: Notice and Public Hearing</a:t>
            </a:r>
          </a:p>
          <a:p>
            <a:pPr eaLnBrk="1" hangingPunct="1">
              <a:lnSpc>
                <a:spcPct val="90000"/>
              </a:lnSpc>
              <a:buFont typeface="Courier New" panose="02070309020205020404" pitchFamily="49" charset="0"/>
              <a:buChar char="o"/>
            </a:pPr>
            <a:r>
              <a:rPr lang="en-US" sz="2600" dirty="0">
                <a:latin typeface="+mj-lt"/>
                <a:ea typeface="ＭＳ Ｐゴシック" charset="0"/>
                <a:cs typeface="ＭＳ Ｐゴシック" charset="0"/>
              </a:rPr>
              <a:t>On Contracts: Prior authorization (ratification); not filing of cases (except when required by law, e.g., eminent domain)</a:t>
            </a:r>
          </a:p>
          <a:p>
            <a:pPr eaLnBrk="1" hangingPunct="1">
              <a:lnSpc>
                <a:spcPct val="90000"/>
              </a:lnSpc>
              <a:buFont typeface="Courier New" panose="02070309020205020404" pitchFamily="49" charset="0"/>
              <a:buChar char="o"/>
            </a:pPr>
            <a:r>
              <a:rPr lang="en-US" sz="2600" dirty="0">
                <a:solidFill>
                  <a:srgbClr val="3366FF"/>
                </a:solidFill>
                <a:latin typeface="+mj-lt"/>
                <a:ea typeface="ＭＳ Ｐゴシック" charset="0"/>
                <a:cs typeface="ＭＳ Ｐゴシック" charset="0"/>
              </a:rPr>
              <a:t>Penalties: when law only allows for regulation (curfew) and prohibits imposition of penalties, ordinance cannot provide for fine, imprisonment, loss of property, right or privilege, and reprimand, but community-based programs such as community service and admonition permissible</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61</a:t>
            </a:fld>
            <a:endParaRPr lang="en-US"/>
          </a:p>
        </p:txBody>
      </p:sp>
      <p:pic>
        <p:nvPicPr>
          <p:cNvPr id="6" name="Picture 5">
            <a:extLst>
              <a:ext uri="{FF2B5EF4-FFF2-40B4-BE49-F238E27FC236}">
                <a16:creationId xmlns:a16="http://schemas.microsoft.com/office/drawing/2014/main" id="{78B8ADF9-FFB5-3048-BFB3-AC227CE2DF52}"/>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96567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latin typeface="Tahoma" charset="0"/>
                <a:ea typeface="ＭＳ Ｐゴシック" charset="0"/>
                <a:cs typeface="ＭＳ Ｐゴシック" charset="0"/>
              </a:rPr>
              <a:t>5. </a:t>
            </a:r>
            <a:r>
              <a:rPr lang="en-US" b="1" dirty="0">
                <a:latin typeface="Tahoma" charset="0"/>
                <a:ea typeface="ＭＳ Ｐゴシック" charset="0"/>
                <a:cs typeface="ＭＳ Ｐゴシック" charset="0"/>
              </a:rPr>
              <a:t>Local Legislation</a:t>
            </a:r>
          </a:p>
        </p:txBody>
      </p:sp>
      <p:graphicFrame>
        <p:nvGraphicFramePr>
          <p:cNvPr id="9245" name="Group 29"/>
          <p:cNvGraphicFramePr>
            <a:graphicFrameLocks noGrp="1"/>
          </p:cNvGraphicFramePr>
          <p:nvPr>
            <p:ph type="tbl" idx="1"/>
            <p:extLst>
              <p:ext uri="{D42A27DB-BD31-4B8C-83A1-F6EECF244321}">
                <p14:modId xmlns:p14="http://schemas.microsoft.com/office/powerpoint/2010/main" val="1494690222"/>
              </p:ext>
            </p:extLst>
          </p:nvPr>
        </p:nvGraphicFramePr>
        <p:xfrm>
          <a:off x="457200" y="1676400"/>
          <a:ext cx="8229600" cy="4565904"/>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1"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Ordinances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1"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Resolutions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Equivalent to Law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Expression of Sentiment or Opinion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Public or Governmental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Private or Proprietary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More or Less Permanent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Temporary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GR: undergo 3 readings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GR: undergo 2 readings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All subject to Veto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and Review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Only Some subject to Veto and Review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62</a:t>
            </a:fld>
            <a:endParaRPr lang="en-US"/>
          </a:p>
        </p:txBody>
      </p:sp>
      <p:pic>
        <p:nvPicPr>
          <p:cNvPr id="6" name="Picture 5">
            <a:extLst>
              <a:ext uri="{FF2B5EF4-FFF2-40B4-BE49-F238E27FC236}">
                <a16:creationId xmlns:a16="http://schemas.microsoft.com/office/drawing/2014/main" id="{BD79CC07-8521-AC49-A846-5E9171B94CFA}"/>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849237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sp>
        <p:nvSpPr>
          <p:cNvPr id="10243" name="Rectangle 3"/>
          <p:cNvSpPr>
            <a:spLocks noGrp="1" noChangeArrowheads="1"/>
          </p:cNvSpPr>
          <p:nvPr>
            <p:ph type="body" idx="1"/>
          </p:nvPr>
        </p:nvSpPr>
        <p:spPr>
          <a:xfrm>
            <a:off x="457200" y="1490137"/>
            <a:ext cx="8229600" cy="4594068"/>
          </a:xfrm>
        </p:spPr>
        <p:txBody>
          <a:bodyPr>
            <a:normAutofit/>
          </a:bodyPr>
          <a:lstStyle/>
          <a:p>
            <a:pPr eaLnBrk="1" hangingPunct="1">
              <a:buFont typeface="Wingdings" charset="0"/>
              <a:buNone/>
            </a:pPr>
            <a:r>
              <a:rPr lang="en-US" b="1" i="1" dirty="0">
                <a:latin typeface="+mj-lt"/>
                <a:ea typeface="ＭＳ Ｐゴシック" charset="0"/>
                <a:cs typeface="ＭＳ Ｐゴシック" charset="0"/>
              </a:rPr>
              <a:t>Why Distinguish?</a:t>
            </a:r>
          </a:p>
          <a:p>
            <a:pPr>
              <a:buFont typeface="Courier New" panose="02070309020205020404" pitchFamily="49" charset="0"/>
              <a:buChar char="o"/>
            </a:pPr>
            <a:r>
              <a:rPr lang="en-US" dirty="0">
                <a:latin typeface="+mj-lt"/>
                <a:ea typeface="ＭＳ Ｐゴシック" charset="0"/>
                <a:cs typeface="ＭＳ Ｐゴシック" charset="0"/>
              </a:rPr>
              <a:t>Legality (expropriation; reclassification; </a:t>
            </a:r>
            <a:r>
              <a:rPr lang="en-US" dirty="0">
                <a:solidFill>
                  <a:srgbClr val="FF0000"/>
                </a:solidFill>
                <a:latin typeface="+mj-lt"/>
                <a:ea typeface="ＭＳ Ｐゴシック" charset="0"/>
                <a:cs typeface="ＭＳ Ｐゴシック" charset="0"/>
              </a:rPr>
              <a:t>approval of terms of loan [</a:t>
            </a:r>
            <a:r>
              <a:rPr lang="en-US" dirty="0">
                <a:solidFill>
                  <a:srgbClr val="FF0000"/>
                </a:solidFill>
                <a:ea typeface="ＭＳ Ｐゴシック" charset="0"/>
                <a:cs typeface="ＭＳ Ｐゴシック" charset="0"/>
              </a:rPr>
              <a:t>amended in 2015]</a:t>
            </a:r>
            <a:r>
              <a:rPr lang="en-US" dirty="0">
                <a:latin typeface="+mj-lt"/>
                <a:ea typeface="ＭＳ Ｐゴシック" charset="0"/>
                <a:cs typeface="ＭＳ Ｐゴシック" charset="0"/>
              </a:rPr>
              <a:t>)</a:t>
            </a:r>
          </a:p>
          <a:p>
            <a:pPr eaLnBrk="1" hangingPunct="1">
              <a:buFont typeface="Courier New" panose="02070309020205020404" pitchFamily="49" charset="0"/>
              <a:buChar char="o"/>
            </a:pPr>
            <a:r>
              <a:rPr lang="en-US" dirty="0">
                <a:latin typeface="+mj-lt"/>
                <a:ea typeface="ＭＳ Ｐゴシック" charset="0"/>
                <a:cs typeface="ＭＳ Ｐゴシック" charset="0"/>
              </a:rPr>
              <a:t>Applicable Procedure (veto and review)</a:t>
            </a:r>
          </a:p>
          <a:p>
            <a:pPr lvl="1"/>
            <a:r>
              <a:rPr lang="en-US" dirty="0">
                <a:solidFill>
                  <a:srgbClr val="FF0000"/>
                </a:solidFill>
                <a:latin typeface="+mj-lt"/>
                <a:ea typeface="ＭＳ Ｐゴシック" charset="0"/>
                <a:cs typeface="ＭＳ Ｐゴシック" charset="0"/>
              </a:rPr>
              <a:t>Ordinances subject to review, published and posted (loan obligation)</a:t>
            </a:r>
          </a:p>
          <a:p>
            <a:pPr lvl="1"/>
            <a:r>
              <a:rPr lang="en-US" dirty="0">
                <a:solidFill>
                  <a:srgbClr val="FF0000"/>
                </a:solidFill>
                <a:latin typeface="+mj-lt"/>
                <a:ea typeface="ＭＳ Ｐゴシック" charset="0"/>
                <a:cs typeface="ＭＳ Ｐゴシック" charset="0"/>
              </a:rPr>
              <a:t>Authority to sign contract in resolution form but the terms of loan obligations must be authorized in an ordinance (amended in 2015)</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63</a:t>
            </a:fld>
            <a:endParaRPr lang="en-US"/>
          </a:p>
        </p:txBody>
      </p:sp>
      <p:pic>
        <p:nvPicPr>
          <p:cNvPr id="6" name="Picture 5">
            <a:extLst>
              <a:ext uri="{FF2B5EF4-FFF2-40B4-BE49-F238E27FC236}">
                <a16:creationId xmlns:a16="http://schemas.microsoft.com/office/drawing/2014/main" id="{F45609DF-E2E2-BC44-B4E7-B8911F4A02FE}"/>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630468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sp>
        <p:nvSpPr>
          <p:cNvPr id="11267" name="Rectangle 3"/>
          <p:cNvSpPr>
            <a:spLocks noGrp="1" noChangeArrowheads="1"/>
          </p:cNvSpPr>
          <p:nvPr>
            <p:ph type="body" idx="1"/>
          </p:nvPr>
        </p:nvSpPr>
        <p:spPr>
          <a:xfrm>
            <a:off x="272143" y="1417638"/>
            <a:ext cx="8654143" cy="4938712"/>
          </a:xfrm>
        </p:spPr>
        <p:txBody>
          <a:bodyPr>
            <a:noAutofit/>
          </a:bodyPr>
          <a:lstStyle/>
          <a:p>
            <a:pPr>
              <a:lnSpc>
                <a:spcPct val="80000"/>
              </a:lnSpc>
              <a:buNone/>
            </a:pPr>
            <a:r>
              <a:rPr lang="en-US" sz="2300" b="1" i="1" dirty="0">
                <a:solidFill>
                  <a:srgbClr val="FF0000"/>
                </a:solidFill>
              </a:rPr>
              <a:t>Tests</a:t>
            </a:r>
            <a:r>
              <a:rPr lang="en-US" sz="2300" dirty="0">
                <a:solidFill>
                  <a:srgbClr val="FF0000"/>
                </a:solidFill>
              </a:rPr>
              <a:t> are divided into the </a:t>
            </a:r>
            <a:r>
              <a:rPr lang="en-US" sz="2300" u="sng" dirty="0">
                <a:solidFill>
                  <a:srgbClr val="FF0000"/>
                </a:solidFill>
              </a:rPr>
              <a:t>formal</a:t>
            </a:r>
            <a:r>
              <a:rPr lang="en-US" sz="2300" dirty="0">
                <a:solidFill>
                  <a:srgbClr val="FF0000"/>
                </a:solidFill>
              </a:rPr>
              <a:t> (i.e., whether the ordinance was enacted within the corporate powers of the LGU and whether it was passed in accordance with the procedure prescribed by law), and the </a:t>
            </a:r>
            <a:r>
              <a:rPr lang="en-US" sz="2300" u="sng" dirty="0">
                <a:solidFill>
                  <a:srgbClr val="FF0000"/>
                </a:solidFill>
              </a:rPr>
              <a:t>substantive</a:t>
            </a:r>
            <a:r>
              <a:rPr lang="en-US" sz="2300" dirty="0">
                <a:solidFill>
                  <a:srgbClr val="FF0000"/>
                </a:solidFill>
              </a:rPr>
              <a:t> (i.e., involving inherent merit, like the conformity of the ordinance with the limitations under the Constitution and the statutes, as well as with the requirements of fairness and reason, and its consistency with public policy; </a:t>
            </a:r>
            <a:r>
              <a:rPr lang="en-US" sz="2300" dirty="0">
                <a:solidFill>
                  <a:srgbClr val="3366FF"/>
                </a:solidFill>
              </a:rPr>
              <a:t>must have factual basis;</a:t>
            </a:r>
            <a:r>
              <a:rPr lang="en-US" sz="2300" dirty="0">
                <a:solidFill>
                  <a:srgbClr val="FF0000"/>
                </a:solidFill>
              </a:rPr>
              <a:t> </a:t>
            </a:r>
            <a:r>
              <a:rPr lang="en-US" sz="2300" dirty="0">
                <a:solidFill>
                  <a:srgbClr val="3366FF"/>
                </a:solidFill>
              </a:rPr>
              <a:t>ordinances should be read and implemented with related statutory law</a:t>
            </a:r>
            <a:r>
              <a:rPr lang="en-US" sz="2300" dirty="0">
                <a:solidFill>
                  <a:srgbClr val="FF0000"/>
                </a:solidFill>
              </a:rPr>
              <a:t>)</a:t>
            </a:r>
            <a:endParaRPr lang="en-US" sz="2300" b="1" i="1" dirty="0">
              <a:solidFill>
                <a:srgbClr val="FF0000"/>
              </a:solidFill>
              <a:latin typeface="+mj-lt"/>
              <a:ea typeface="ＭＳ Ｐゴシック" charset="0"/>
              <a:cs typeface="ＭＳ Ｐゴシック" charset="0"/>
            </a:endParaRPr>
          </a:p>
          <a:p>
            <a:pPr eaLnBrk="1" hangingPunct="1">
              <a:lnSpc>
                <a:spcPct val="80000"/>
              </a:lnSpc>
              <a:buFont typeface="Wingdings" charset="0"/>
              <a:buNone/>
            </a:pPr>
            <a:r>
              <a:rPr lang="en-US" sz="2300" b="1" i="1" dirty="0">
                <a:latin typeface="+mj-lt"/>
                <a:ea typeface="ＭＳ Ｐゴシック" charset="0"/>
                <a:cs typeface="ＭＳ Ｐゴシック" charset="0"/>
              </a:rPr>
              <a:t>Tests of Valid Ordinance</a:t>
            </a:r>
            <a:r>
              <a:rPr lang="en-US" sz="2300" dirty="0">
                <a:latin typeface="+mj-lt"/>
                <a:ea typeface="ＭＳ Ｐゴシック" charset="0"/>
                <a:cs typeface="ＭＳ Ｐゴシック" charset="0"/>
              </a:rPr>
              <a:t>: Ordinances must </a:t>
            </a:r>
            <a:r>
              <a:rPr lang="en-US" sz="2300" b="1" dirty="0">
                <a:latin typeface="+mj-lt"/>
                <a:ea typeface="ＭＳ Ｐゴシック" charset="0"/>
                <a:cs typeface="ＭＳ Ｐゴシック" charset="0"/>
              </a:rPr>
              <a:t>NOT</a:t>
            </a:r>
            <a:r>
              <a:rPr lang="en-US" sz="2300" dirty="0">
                <a:latin typeface="+mj-lt"/>
                <a:ea typeface="ＭＳ Ｐゴシック" charset="0"/>
                <a:cs typeface="ＭＳ Ｐゴシック" charset="0"/>
              </a:rPr>
              <a:t>:</a:t>
            </a:r>
            <a:endParaRPr lang="en-US" sz="2300" b="1" i="1" dirty="0">
              <a:latin typeface="+mj-lt"/>
              <a:ea typeface="ＭＳ Ｐゴシック" charset="0"/>
              <a:cs typeface="ＭＳ Ｐゴシック" charset="0"/>
            </a:endParaRPr>
          </a:p>
          <a:p>
            <a:pPr eaLnBrk="1" hangingPunct="1">
              <a:lnSpc>
                <a:spcPct val="80000"/>
              </a:lnSpc>
              <a:buFont typeface="Courier New" panose="02070309020205020404" pitchFamily="49" charset="0"/>
              <a:buChar char="o"/>
            </a:pPr>
            <a:r>
              <a:rPr lang="en-US" sz="2300" dirty="0">
                <a:latin typeface="+mj-lt"/>
                <a:ea typeface="ＭＳ Ｐゴシック" charset="0"/>
                <a:cs typeface="ＭＳ Ｐゴシック" charset="0"/>
              </a:rPr>
              <a:t>contravene Constitution</a:t>
            </a:r>
          </a:p>
          <a:p>
            <a:pPr eaLnBrk="1" hangingPunct="1">
              <a:lnSpc>
                <a:spcPct val="80000"/>
              </a:lnSpc>
              <a:buFont typeface="Courier New" panose="02070309020205020404" pitchFamily="49" charset="0"/>
              <a:buChar char="o"/>
            </a:pPr>
            <a:r>
              <a:rPr lang="en-US" sz="2300" dirty="0">
                <a:latin typeface="+mj-lt"/>
                <a:ea typeface="ＭＳ Ｐゴシック" charset="0"/>
                <a:cs typeface="ＭＳ Ｐゴシック" charset="0"/>
              </a:rPr>
              <a:t>be inconsistent with Statutes</a:t>
            </a:r>
          </a:p>
          <a:p>
            <a:pPr eaLnBrk="1" hangingPunct="1">
              <a:lnSpc>
                <a:spcPct val="80000"/>
              </a:lnSpc>
              <a:buFont typeface="Courier New" panose="02070309020205020404" pitchFamily="49" charset="0"/>
              <a:buChar char="o"/>
            </a:pPr>
            <a:r>
              <a:rPr lang="en-US" sz="2300" dirty="0">
                <a:latin typeface="+mj-lt"/>
                <a:ea typeface="ＭＳ Ｐゴシック" charset="0"/>
                <a:cs typeface="ＭＳ Ｐゴシック" charset="0"/>
              </a:rPr>
              <a:t>discriminate</a:t>
            </a:r>
          </a:p>
          <a:p>
            <a:pPr eaLnBrk="1" hangingPunct="1">
              <a:lnSpc>
                <a:spcPct val="80000"/>
              </a:lnSpc>
              <a:buFont typeface="Courier New" panose="02070309020205020404" pitchFamily="49" charset="0"/>
              <a:buChar char="o"/>
            </a:pPr>
            <a:r>
              <a:rPr lang="en-US" sz="2300" dirty="0">
                <a:latin typeface="+mj-lt"/>
                <a:ea typeface="ＭＳ Ｐゴシック" charset="0"/>
                <a:cs typeface="ＭＳ Ｐゴシック" charset="0"/>
              </a:rPr>
              <a:t>be unreasonable</a:t>
            </a:r>
          </a:p>
          <a:p>
            <a:pPr eaLnBrk="1" hangingPunct="1">
              <a:lnSpc>
                <a:spcPct val="80000"/>
              </a:lnSpc>
              <a:buFont typeface="Courier New" panose="02070309020205020404" pitchFamily="49" charset="0"/>
              <a:buChar char="o"/>
            </a:pPr>
            <a:r>
              <a:rPr lang="en-US" sz="2300" dirty="0">
                <a:latin typeface="+mj-lt"/>
                <a:ea typeface="ＭＳ Ｐゴシック" charset="0"/>
                <a:cs typeface="ＭＳ Ｐゴシック" charset="0"/>
              </a:rPr>
              <a:t>be contrary to public policy</a:t>
            </a:r>
          </a:p>
          <a:p>
            <a:pPr eaLnBrk="1" hangingPunct="1">
              <a:lnSpc>
                <a:spcPct val="80000"/>
              </a:lnSpc>
              <a:buFont typeface="Courier New" panose="02070309020205020404" pitchFamily="49" charset="0"/>
              <a:buChar char="o"/>
            </a:pPr>
            <a:r>
              <a:rPr lang="en-US" sz="2300" dirty="0">
                <a:latin typeface="+mj-lt"/>
                <a:ea typeface="ＭＳ Ｐゴシック" charset="0"/>
                <a:cs typeface="ＭＳ Ｐゴシック" charset="0"/>
              </a:rPr>
              <a:t>prohibit trade</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64</a:t>
            </a:fld>
            <a:endParaRPr lang="en-US"/>
          </a:p>
        </p:txBody>
      </p:sp>
      <p:pic>
        <p:nvPicPr>
          <p:cNvPr id="6" name="Picture 5">
            <a:extLst>
              <a:ext uri="{FF2B5EF4-FFF2-40B4-BE49-F238E27FC236}">
                <a16:creationId xmlns:a16="http://schemas.microsoft.com/office/drawing/2014/main" id="{CD5A1809-55D7-5B44-8B0C-05954A09F600}"/>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000284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5. </a:t>
            </a:r>
            <a:r>
              <a:rPr lang="en-US" b="1" dirty="0">
                <a:ea typeface="ＭＳ Ｐゴシック" charset="0"/>
                <a:cs typeface="ＭＳ Ｐゴシック" charset="0"/>
              </a:rPr>
              <a:t>Local Legislation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i="1" dirty="0">
                <a:ea typeface="ＭＳ Ｐゴシック" charset="0"/>
                <a:cs typeface="ＭＳ Ｐゴシック" charset="0"/>
              </a:rPr>
              <a:t>Operative Fact</a:t>
            </a:r>
          </a:p>
          <a:p>
            <a:pPr>
              <a:buFont typeface="Courier New" panose="02070309020205020404" pitchFamily="49" charset="0"/>
              <a:buChar char="o"/>
            </a:pPr>
            <a:r>
              <a:rPr lang="ja-JP" altLang="en-US" b="1" dirty="0">
                <a:latin typeface="+mj-lt"/>
                <a:ea typeface="ＭＳ Ｐゴシック" charset="0"/>
                <a:cs typeface="ＭＳ Ｐゴシック" charset="0"/>
              </a:rPr>
              <a:t>“</a:t>
            </a:r>
            <a:r>
              <a:rPr lang="en-US" dirty="0">
                <a:latin typeface="+mj-lt"/>
                <a:ea typeface="ＭＳ Ｐゴシック" charset="0"/>
                <a:cs typeface="ＭＳ Ｐゴシック" charset="0"/>
              </a:rPr>
              <a:t>void legislative act xxx</a:t>
            </a:r>
            <a:r>
              <a:rPr lang="ja-JP" altLang="en-US">
                <a:latin typeface="+mj-lt"/>
                <a:ea typeface="ＭＳ Ｐゴシック" charset="0"/>
                <a:cs typeface="ＭＳ Ｐゴシック" charset="0"/>
              </a:rPr>
              <a:t>”</a:t>
            </a:r>
            <a:r>
              <a:rPr lang="en-US" dirty="0">
                <a:latin typeface="+mj-lt"/>
                <a:ea typeface="ＭＳ Ｐゴシック" charset="0"/>
                <a:cs typeface="ＭＳ Ｐゴシック" charset="0"/>
              </a:rPr>
              <a:t> </a:t>
            </a:r>
            <a:r>
              <a:rPr lang="en-US" altLang="ja-JP" dirty="0">
                <a:latin typeface="+mj-lt"/>
                <a:ea typeface="ＭＳ Ｐゴシック" charset="0"/>
                <a:cs typeface="ＭＳ Ｐゴシック" charset="0"/>
              </a:rPr>
              <a:t>(grant of cable TV franchise) </a:t>
            </a:r>
            <a:r>
              <a:rPr lang="en-US" dirty="0">
                <a:latin typeface="+mj-lt"/>
                <a:ea typeface="ＭＳ Ｐゴシック" charset="0"/>
                <a:cs typeface="ＭＳ Ｐゴシック" charset="0"/>
              </a:rPr>
              <a:t>does </a:t>
            </a:r>
            <a:r>
              <a:rPr lang="ja-JP" altLang="en-US" dirty="0">
                <a:latin typeface="+mj-lt"/>
                <a:ea typeface="ＭＳ Ｐゴシック" charset="0"/>
                <a:cs typeface="ＭＳ Ｐゴシック" charset="0"/>
              </a:rPr>
              <a:t>“</a:t>
            </a:r>
            <a:r>
              <a:rPr lang="en-US" dirty="0">
                <a:latin typeface="+mj-lt"/>
                <a:ea typeface="ＭＳ Ｐゴシック" charset="0"/>
                <a:cs typeface="ＭＳ Ｐゴシック" charset="0"/>
              </a:rPr>
              <a:t>not confer any right nor vest any privilege to xxx</a:t>
            </a:r>
            <a:r>
              <a:rPr lang="ja-JP" altLang="en-US">
                <a:latin typeface="+mj-lt"/>
                <a:ea typeface="ＭＳ Ｐゴシック" charset="0"/>
                <a:cs typeface="ＭＳ Ｐゴシック" charset="0"/>
              </a:rPr>
              <a:t>”</a:t>
            </a:r>
            <a:endParaRPr lang="en-US" altLang="ja-JP" dirty="0">
              <a:latin typeface="+mj-lt"/>
              <a:ea typeface="ＭＳ Ｐゴシック" charset="0"/>
              <a:cs typeface="ＭＳ Ｐゴシック" charset="0"/>
            </a:endParaRPr>
          </a:p>
          <a:p>
            <a:pPr>
              <a:buFont typeface="Courier New" panose="02070309020205020404" pitchFamily="49" charset="0"/>
              <a:buChar char="o"/>
            </a:pPr>
            <a:r>
              <a:rPr lang="en-US" dirty="0">
                <a:solidFill>
                  <a:srgbClr val="7030A0"/>
                </a:solidFill>
              </a:rPr>
              <a:t>An ultra vires ordinance is null and void and produces no legal effect from its inception if the basis of the ordinance is a void provision of a Memorandum Order </a:t>
            </a:r>
            <a:endParaRPr lang="en-US" altLang="ja-JP" dirty="0">
              <a:solidFill>
                <a:srgbClr val="7030A0"/>
              </a:solidFill>
              <a:latin typeface="+mj-lt"/>
              <a:ea typeface="ＭＳ Ｐゴシック" charset="0"/>
              <a:cs typeface="ＭＳ Ｐゴシック" charset="0"/>
            </a:endParaRPr>
          </a:p>
          <a:p>
            <a:pPr>
              <a:buFont typeface="Courier New" panose="02070309020205020404" pitchFamily="49" charset="0"/>
              <a:buChar char="o"/>
            </a:pPr>
            <a:r>
              <a:rPr lang="en-US" dirty="0">
                <a:solidFill>
                  <a:srgbClr val="FF0000"/>
                </a:solidFill>
              </a:rPr>
              <a:t>A mayor cannot be held personally liable if his actions were done pursuant to an ordinance which, at the time of the collection, was yet to be invalidated</a:t>
            </a:r>
            <a:r>
              <a:rPr lang="en-PH" dirty="0">
                <a:solidFill>
                  <a:srgbClr val="FF0000"/>
                </a:solidFill>
              </a:rPr>
              <a:t> </a:t>
            </a:r>
            <a:endParaRPr lang="en-US" dirty="0">
              <a:solidFill>
                <a:srgbClr val="FF0000"/>
              </a:solidFill>
              <a:latin typeface="+mj-lt"/>
              <a:ea typeface="ＭＳ Ｐゴシック" charset="0"/>
              <a:cs typeface="ＭＳ Ｐゴシック" charset="0"/>
            </a:endParaRPr>
          </a:p>
          <a:p>
            <a:endParaRPr lang="en-US" dirty="0"/>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65</a:t>
            </a:fld>
            <a:endParaRPr lang="en-US"/>
          </a:p>
        </p:txBody>
      </p:sp>
      <p:pic>
        <p:nvPicPr>
          <p:cNvPr id="6" name="Picture 5">
            <a:extLst>
              <a:ext uri="{FF2B5EF4-FFF2-40B4-BE49-F238E27FC236}">
                <a16:creationId xmlns:a16="http://schemas.microsoft.com/office/drawing/2014/main" id="{B4EBAC3A-C056-CC40-8F50-3952FDC7389C}"/>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4155851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graphicFrame>
        <p:nvGraphicFramePr>
          <p:cNvPr id="12317" name="Group 29"/>
          <p:cNvGraphicFramePr>
            <a:graphicFrameLocks noGrp="1"/>
          </p:cNvGraphicFramePr>
          <p:nvPr>
            <p:ph type="tbl" idx="1"/>
            <p:extLst>
              <p:ext uri="{D42A27DB-BD31-4B8C-83A1-F6EECF244321}">
                <p14:modId xmlns:p14="http://schemas.microsoft.com/office/powerpoint/2010/main" val="2793468830"/>
              </p:ext>
            </p:extLst>
          </p:nvPr>
        </p:nvGraphicFramePr>
        <p:xfrm>
          <a:off x="457200" y="1668954"/>
          <a:ext cx="8229600" cy="435864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1" i="1"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Veto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1" i="1"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Review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Intra-LGU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Inter-LGU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Local Chief Executive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Higher Sanggunian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Ultra Vires or Prejudicial to Public Welfare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Ultra Vires             Question of Law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Province: 15 days       City/ Municipality: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30 days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Reversal by Override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6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Reversal by Judicial 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66</a:t>
            </a:fld>
            <a:endParaRPr lang="en-US"/>
          </a:p>
        </p:txBody>
      </p:sp>
      <p:pic>
        <p:nvPicPr>
          <p:cNvPr id="6" name="Picture 5">
            <a:extLst>
              <a:ext uri="{FF2B5EF4-FFF2-40B4-BE49-F238E27FC236}">
                <a16:creationId xmlns:a16="http://schemas.microsoft.com/office/drawing/2014/main" id="{62748CC0-4979-BE4B-BF24-B6C649B286D4}"/>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006626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graphicFrame>
        <p:nvGraphicFramePr>
          <p:cNvPr id="13341" name="Group 29"/>
          <p:cNvGraphicFramePr>
            <a:graphicFrameLocks noGrp="1"/>
          </p:cNvGraphicFramePr>
          <p:nvPr>
            <p:ph type="tbl" idx="1"/>
            <p:extLst>
              <p:ext uri="{D42A27DB-BD31-4B8C-83A1-F6EECF244321}">
                <p14:modId xmlns:p14="http://schemas.microsoft.com/office/powerpoint/2010/main" val="4163166482"/>
              </p:ext>
            </p:extLst>
          </p:nvPr>
        </p:nvGraphicFramePr>
        <p:xfrm>
          <a:off x="220892" y="1423968"/>
          <a:ext cx="8743632" cy="5000733"/>
        </p:xfrm>
        <a:graphic>
          <a:graphicData uri="http://schemas.openxmlformats.org/drawingml/2006/table">
            <a:tbl>
              <a:tblPr/>
              <a:tblGrid>
                <a:gridCol w="4371816">
                  <a:extLst>
                    <a:ext uri="{9D8B030D-6E8A-4147-A177-3AD203B41FA5}">
                      <a16:colId xmlns:a16="http://schemas.microsoft.com/office/drawing/2014/main" val="20000"/>
                    </a:ext>
                  </a:extLst>
                </a:gridCol>
                <a:gridCol w="4371816">
                  <a:extLst>
                    <a:ext uri="{9D8B030D-6E8A-4147-A177-3AD203B41FA5}">
                      <a16:colId xmlns:a16="http://schemas.microsoft.com/office/drawing/2014/main" val="20001"/>
                    </a:ext>
                  </a:extLst>
                </a:gridCol>
              </a:tblGrid>
              <a:tr h="454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Local Chief Executive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Vice-LCE/ </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Sanggunian</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Executive; Ministerial to Implement; Veto or Approve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Legislative: Enact</a:t>
                      </a: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 Amend or Repeal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Appoint Employees of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Executive Branch; </a:t>
                      </a:r>
                      <a:r>
                        <a:rPr lang="en-US" sz="2000" b="0" i="0" dirty="0">
                          <a:solidFill>
                            <a:schemeClr val="accent5"/>
                          </a:solidFill>
                          <a:latin typeface="Candara" panose="020E0502030303020204" pitchFamily="34" charset="0"/>
                        </a:rPr>
                        <a:t>Discipline an employee of Sanggunian per 1991 LGC</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Appoint Employees of </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Sanggunian</a:t>
                      </a: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 Office provided Appropriation of </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Sanggunian</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Approves Disbursement Vouchers, Payments, Sign Warrants, Purchase Orders for Operation of Executive Departments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Approves Disbursement Vouchers, Payments, Sign Warrants, Purchase Orders for Operation of </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Sanggunian</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Appropriations: Veto; If Approved, release of Public Funds authorized, </a:t>
                      </a:r>
                      <a:r>
                        <a:rPr kumimoji="0" lang="en-US" sz="2000" b="0" i="0" u="none" strike="noStrike" cap="none" normalizeH="0" baseline="0" dirty="0">
                          <a:ln>
                            <a:noFill/>
                          </a:ln>
                          <a:solidFill>
                            <a:srgbClr val="FF0000"/>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authorization not in ordinance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Passage of Appropriations Ordinance; </a:t>
                      </a:r>
                      <a:r>
                        <a:rPr kumimoji="0" lang="en-US" sz="2000" b="0" i="0" u="none" strike="noStrike" cap="none" normalizeH="0" baseline="0" dirty="0">
                          <a:ln>
                            <a:noFill/>
                          </a:ln>
                          <a:solidFill>
                            <a:srgbClr val="FF0000"/>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terms of loan obligation in ordinance (amended 2015)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Cockpits: Business Permit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ea typeface="ＭＳ Ｐゴシック" charset="0"/>
                          <a:cs typeface="ＭＳ Ｐゴシック" charset="0"/>
                        </a:rPr>
                        <a:t>Enabling Ordinance: License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67</a:t>
            </a:fld>
            <a:endParaRPr lang="en-US"/>
          </a:p>
        </p:txBody>
      </p:sp>
      <p:pic>
        <p:nvPicPr>
          <p:cNvPr id="6" name="Picture 5">
            <a:extLst>
              <a:ext uri="{FF2B5EF4-FFF2-40B4-BE49-F238E27FC236}">
                <a16:creationId xmlns:a16="http://schemas.microsoft.com/office/drawing/2014/main" id="{17EC0E51-D681-6040-9553-6B081C410D22}"/>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240678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76829"/>
          </a:xfrm>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sp>
        <p:nvSpPr>
          <p:cNvPr id="14339" name="Rectangle 3"/>
          <p:cNvSpPr>
            <a:spLocks noGrp="1" noChangeArrowheads="1"/>
          </p:cNvSpPr>
          <p:nvPr>
            <p:ph type="body" idx="1"/>
          </p:nvPr>
        </p:nvSpPr>
        <p:spPr>
          <a:xfrm>
            <a:off x="132693" y="1232900"/>
            <a:ext cx="8870881" cy="4605326"/>
          </a:xfrm>
        </p:spPr>
        <p:txBody>
          <a:bodyPr>
            <a:noAutofit/>
          </a:bodyPr>
          <a:lstStyle/>
          <a:p>
            <a:pPr eaLnBrk="1" hangingPunct="1">
              <a:spcBef>
                <a:spcPts val="0"/>
              </a:spcBef>
              <a:buFont typeface="Courier New" panose="02070309020205020404" pitchFamily="49" charset="0"/>
              <a:buChar char="o"/>
            </a:pPr>
            <a:r>
              <a:rPr lang="en-US" sz="2600" b="1" dirty="0">
                <a:latin typeface="+mj-lt"/>
                <a:ea typeface="ＭＳ Ｐゴシック" charset="0"/>
                <a:cs typeface="Tahoma"/>
              </a:rPr>
              <a:t>Separate Ordinance: </a:t>
            </a:r>
            <a:r>
              <a:rPr lang="en-US" sz="2600" dirty="0">
                <a:solidFill>
                  <a:schemeClr val="accent5"/>
                </a:solidFill>
                <a:ea typeface="ＭＳ Ｐゴシック" charset="0"/>
                <a:cs typeface="Tahoma"/>
              </a:rPr>
              <a:t>If 1</a:t>
            </a:r>
            <a:r>
              <a:rPr lang="en-US" sz="2600" baseline="30000" dirty="0">
                <a:solidFill>
                  <a:schemeClr val="accent5"/>
                </a:solidFill>
                <a:ea typeface="ＭＳ Ｐゴシック" charset="0"/>
                <a:cs typeface="Tahoma"/>
              </a:rPr>
              <a:t>st</a:t>
            </a:r>
            <a:r>
              <a:rPr lang="en-US" sz="2600" dirty="0">
                <a:solidFill>
                  <a:schemeClr val="accent5"/>
                </a:solidFill>
                <a:ea typeface="ＭＳ Ｐゴシック" charset="0"/>
                <a:cs typeface="Tahoma"/>
              </a:rPr>
              <a:t> ordinance in couched in general terms, a separate ordinance needed for </a:t>
            </a:r>
            <a:r>
              <a:rPr lang="en-US" sz="2600" dirty="0">
                <a:solidFill>
                  <a:schemeClr val="accent5"/>
                </a:solidFill>
                <a:effectLst/>
                <a:ea typeface="MS Mincho" panose="02020609040205080304" pitchFamily="49" charset="-128"/>
                <a:cs typeface="Times New Roman" panose="02020603050405020304" pitchFamily="18" charset="0"/>
              </a:rPr>
              <a:t>transactions, bonds, contracts, documents, and other obligations</a:t>
            </a:r>
            <a:r>
              <a:rPr lang="en-PH" sz="2600" dirty="0">
                <a:solidFill>
                  <a:schemeClr val="accent5"/>
                </a:solidFill>
                <a:effectLst/>
              </a:rPr>
              <a:t> that would authorize the mayor to enter</a:t>
            </a:r>
            <a:endParaRPr lang="en-US" sz="2600" b="1" dirty="0">
              <a:solidFill>
                <a:schemeClr val="accent5"/>
              </a:solidFill>
              <a:ea typeface="ＭＳ Ｐゴシック" charset="0"/>
              <a:cs typeface="Tahoma"/>
            </a:endParaRPr>
          </a:p>
          <a:p>
            <a:pPr eaLnBrk="1" hangingPunct="1">
              <a:spcBef>
                <a:spcPts val="0"/>
              </a:spcBef>
              <a:buFont typeface="Courier New" panose="02070309020205020404" pitchFamily="49" charset="0"/>
              <a:buChar char="o"/>
            </a:pPr>
            <a:r>
              <a:rPr lang="en-US" sz="2600" b="1" dirty="0">
                <a:latin typeface="+mj-lt"/>
                <a:ea typeface="ＭＳ Ｐゴシック" charset="0"/>
                <a:cs typeface="Tahoma"/>
              </a:rPr>
              <a:t>Role of NGAs: </a:t>
            </a:r>
            <a:r>
              <a:rPr lang="en-US" sz="2600" dirty="0">
                <a:latin typeface="+mj-lt"/>
                <a:ea typeface="ＭＳ Ｐゴシック" charset="0"/>
                <a:cs typeface="Tahoma"/>
              </a:rPr>
              <a:t>When there is a Law </a:t>
            </a:r>
            <a:r>
              <a:rPr lang="en-US" sz="2600" u="sng" dirty="0">
                <a:latin typeface="+mj-lt"/>
                <a:ea typeface="ＭＳ Ｐゴシック" charset="0"/>
                <a:cs typeface="Tahoma"/>
              </a:rPr>
              <a:t>and</a:t>
            </a:r>
            <a:r>
              <a:rPr lang="en-US" sz="2600" dirty="0">
                <a:latin typeface="+mj-lt"/>
                <a:ea typeface="ＭＳ Ｐゴシック" charset="0"/>
                <a:cs typeface="Tahoma"/>
              </a:rPr>
              <a:t> only on Questions of Law (i.e. DOJ for tax ordinances [but cannot declare excessive], DBM for appropriation ordinances [not OP, DENR and DILG]</a:t>
            </a:r>
          </a:p>
          <a:p>
            <a:pPr>
              <a:spcBef>
                <a:spcPts val="0"/>
              </a:spcBef>
              <a:buFont typeface="Courier New" panose="02070309020205020404" pitchFamily="49" charset="0"/>
              <a:buChar char="o"/>
            </a:pPr>
            <a:r>
              <a:rPr lang="en-US" sz="2600" b="1" dirty="0">
                <a:latin typeface="+mj-lt"/>
                <a:ea typeface="ＭＳ Ｐゴシック" charset="0"/>
                <a:cs typeface="Tahoma"/>
              </a:rPr>
              <a:t>Role of Courts:</a:t>
            </a:r>
            <a:r>
              <a:rPr lang="en-US" sz="2600" dirty="0">
                <a:latin typeface="+mj-lt"/>
                <a:ea typeface="ＭＳ Ｐゴシック" charset="0"/>
                <a:cs typeface="Tahoma"/>
              </a:rPr>
              <a:t> Declare Invalid, Illegal and Unconstitutional (declaratory relief); </a:t>
            </a:r>
            <a:r>
              <a:rPr lang="en-US" sz="2600" dirty="0">
                <a:solidFill>
                  <a:srgbClr val="FF0000"/>
                </a:solidFill>
                <a:latin typeface="+mj-lt"/>
                <a:cs typeface="Tahoma"/>
              </a:rPr>
              <a:t>Courts will go slow in writing off an ordinance as unreasonable unless the amount is so excessive as to be prohibitive, arbitrary, unreasonable, oppressive, or confiscatory, examine municipal conditions as a whole</a:t>
            </a:r>
            <a:endParaRPr lang="en-US" sz="2600" dirty="0">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68</a:t>
            </a:fld>
            <a:endParaRPr lang="en-US"/>
          </a:p>
        </p:txBody>
      </p:sp>
      <p:pic>
        <p:nvPicPr>
          <p:cNvPr id="6" name="Picture 5">
            <a:extLst>
              <a:ext uri="{FF2B5EF4-FFF2-40B4-BE49-F238E27FC236}">
                <a16:creationId xmlns:a16="http://schemas.microsoft.com/office/drawing/2014/main" id="{1F685C2A-2ED5-FC4F-B9A4-C971E2D81281}"/>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883659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76829"/>
          </a:xfrm>
        </p:spPr>
        <p:txBody>
          <a:bodyPr/>
          <a:lstStyle/>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Local Legislation</a:t>
            </a:r>
          </a:p>
        </p:txBody>
      </p:sp>
      <p:sp>
        <p:nvSpPr>
          <p:cNvPr id="14339" name="Rectangle 3"/>
          <p:cNvSpPr>
            <a:spLocks noGrp="1" noChangeArrowheads="1"/>
          </p:cNvSpPr>
          <p:nvPr>
            <p:ph type="body" idx="1"/>
          </p:nvPr>
        </p:nvSpPr>
        <p:spPr>
          <a:xfrm>
            <a:off x="132693" y="1345915"/>
            <a:ext cx="8870881" cy="4584777"/>
          </a:xfrm>
        </p:spPr>
        <p:txBody>
          <a:bodyPr>
            <a:noAutofit/>
          </a:bodyPr>
          <a:lstStyle/>
          <a:p>
            <a:pPr eaLnBrk="1" hangingPunct="1">
              <a:spcBef>
                <a:spcPts val="0"/>
              </a:spcBef>
              <a:buFont typeface="Courier New" panose="02070309020205020404" pitchFamily="49" charset="0"/>
              <a:buChar char="o"/>
            </a:pPr>
            <a:r>
              <a:rPr lang="en-US" sz="2800" b="1" dirty="0">
                <a:latin typeface="+mj-lt"/>
                <a:ea typeface="ＭＳ Ｐゴシック" charset="0"/>
                <a:cs typeface="Tahoma"/>
              </a:rPr>
              <a:t>Contracts:</a:t>
            </a:r>
            <a:r>
              <a:rPr lang="en-US" sz="2800" dirty="0">
                <a:latin typeface="+mj-lt"/>
                <a:ea typeface="ＭＳ Ｐゴシック" charset="0"/>
                <a:cs typeface="Tahoma"/>
              </a:rPr>
              <a:t> Prior authorization (unenforceable; may be ratified – acquiescence and benefit e.g. recognition; specific and current appropriation)</a:t>
            </a:r>
          </a:p>
          <a:p>
            <a:pPr>
              <a:spcBef>
                <a:spcPts val="0"/>
              </a:spcBef>
              <a:buFont typeface="Courier New" panose="02070309020205020404" pitchFamily="49" charset="0"/>
              <a:buChar char="o"/>
            </a:pPr>
            <a:r>
              <a:rPr lang="en-US" sz="2800" b="1" dirty="0" err="1">
                <a:latin typeface="+mj-lt"/>
                <a:ea typeface="ＭＳ Ｐゴシック" charset="0"/>
                <a:cs typeface="Tahoma"/>
              </a:rPr>
              <a:t>Effectivity</a:t>
            </a:r>
            <a:r>
              <a:rPr lang="en-US" sz="2800" b="1" dirty="0">
                <a:latin typeface="+mj-lt"/>
                <a:ea typeface="ＭＳ Ｐゴシック" charset="0"/>
                <a:cs typeface="Tahoma"/>
              </a:rPr>
              <a:t>: </a:t>
            </a:r>
            <a:r>
              <a:rPr lang="en-US" sz="2800" dirty="0">
                <a:solidFill>
                  <a:srgbClr val="FF0000"/>
                </a:solidFill>
                <a:latin typeface="+mj-lt"/>
              </a:rPr>
              <a:t>Ordinances and resolutions approving the LDPs and PIPs formulated by the LDCs of the </a:t>
            </a:r>
            <a:r>
              <a:rPr lang="en-US" sz="2800" dirty="0" err="1">
                <a:solidFill>
                  <a:srgbClr val="FF0000"/>
                </a:solidFill>
                <a:latin typeface="+mj-lt"/>
              </a:rPr>
              <a:t>Sangguniang</a:t>
            </a:r>
            <a:r>
              <a:rPr lang="en-US" sz="2800" dirty="0">
                <a:solidFill>
                  <a:srgbClr val="FF0000"/>
                </a:solidFill>
                <a:latin typeface="+mj-lt"/>
              </a:rPr>
              <a:t> Bayan or </a:t>
            </a:r>
            <a:r>
              <a:rPr lang="en-US" sz="2800" dirty="0" err="1">
                <a:solidFill>
                  <a:srgbClr val="FF0000"/>
                </a:solidFill>
                <a:latin typeface="+mj-lt"/>
              </a:rPr>
              <a:t>Sangguniang</a:t>
            </a:r>
            <a:r>
              <a:rPr lang="en-US" sz="2800" dirty="0">
                <a:solidFill>
                  <a:srgbClr val="FF0000"/>
                </a:solidFill>
                <a:latin typeface="+mj-lt"/>
              </a:rPr>
              <a:t> </a:t>
            </a:r>
            <a:r>
              <a:rPr lang="en-US" sz="2800" dirty="0" err="1">
                <a:solidFill>
                  <a:srgbClr val="FF0000"/>
                </a:solidFill>
                <a:latin typeface="+mj-lt"/>
              </a:rPr>
              <a:t>Panlungsod</a:t>
            </a:r>
            <a:r>
              <a:rPr lang="en-US" sz="2800" dirty="0">
                <a:solidFill>
                  <a:srgbClr val="FF0000"/>
                </a:solidFill>
                <a:latin typeface="+mj-lt"/>
              </a:rPr>
              <a:t> become effective after review by the </a:t>
            </a:r>
            <a:r>
              <a:rPr lang="en-US" sz="2800" dirty="0" err="1">
                <a:solidFill>
                  <a:srgbClr val="FF0000"/>
                </a:solidFill>
                <a:latin typeface="+mj-lt"/>
              </a:rPr>
              <a:t>Sangguniang</a:t>
            </a:r>
            <a:r>
              <a:rPr lang="en-US" sz="2800" dirty="0">
                <a:solidFill>
                  <a:srgbClr val="FF0000"/>
                </a:solidFill>
                <a:latin typeface="+mj-lt"/>
              </a:rPr>
              <a:t> </a:t>
            </a:r>
            <a:r>
              <a:rPr lang="en-US" sz="2800" dirty="0" err="1">
                <a:solidFill>
                  <a:srgbClr val="FF0000"/>
                </a:solidFill>
                <a:latin typeface="+mj-lt"/>
              </a:rPr>
              <a:t>Panlalawigan</a:t>
            </a:r>
            <a:r>
              <a:rPr lang="en-US" sz="2800" dirty="0">
                <a:solidFill>
                  <a:srgbClr val="FF0000"/>
                </a:solidFill>
                <a:latin typeface="+mj-lt"/>
              </a:rPr>
              <a:t>, posting on the bulletin board, and publication </a:t>
            </a:r>
            <a:endParaRPr lang="en-US" sz="2800" dirty="0">
              <a:solidFill>
                <a:srgbClr val="FF0000"/>
              </a:solidFill>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69</a:t>
            </a:fld>
            <a:endParaRPr lang="en-US"/>
          </a:p>
        </p:txBody>
      </p:sp>
      <p:pic>
        <p:nvPicPr>
          <p:cNvPr id="6" name="Picture 5">
            <a:extLst>
              <a:ext uri="{FF2B5EF4-FFF2-40B4-BE49-F238E27FC236}">
                <a16:creationId xmlns:a16="http://schemas.microsoft.com/office/drawing/2014/main" id="{9AACACF4-2C38-2A49-8849-5CC5F6EA285E}"/>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4129840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36525"/>
            <a:ext cx="8229600" cy="1143000"/>
          </a:xfrm>
        </p:spPr>
        <p:txBody>
          <a:bodyPr/>
          <a:lstStyle/>
          <a:p>
            <a:pPr eaLnBrk="1" hangingPunct="1"/>
            <a:r>
              <a:rPr lang="en-US" dirty="0">
                <a:ea typeface="ＭＳ Ｐゴシック" charset="0"/>
                <a:cs typeface="ＭＳ Ｐゴシック" charset="0"/>
              </a:rPr>
              <a:t>1. </a:t>
            </a:r>
            <a:r>
              <a:rPr lang="en-US" b="1" dirty="0">
                <a:ea typeface="ＭＳ Ｐゴシック" charset="0"/>
                <a:cs typeface="ＭＳ Ｐゴシック" charset="0"/>
              </a:rPr>
              <a:t>Nature of LGUs: Creation</a:t>
            </a:r>
          </a:p>
        </p:txBody>
      </p:sp>
      <p:sp>
        <p:nvSpPr>
          <p:cNvPr id="9219" name="Rectangle 3"/>
          <p:cNvSpPr>
            <a:spLocks noGrp="1" noChangeArrowheads="1"/>
          </p:cNvSpPr>
          <p:nvPr>
            <p:ph type="body" idx="1"/>
          </p:nvPr>
        </p:nvSpPr>
        <p:spPr>
          <a:xfrm>
            <a:off x="235058" y="1191835"/>
            <a:ext cx="8754829" cy="5275159"/>
          </a:xfrm>
        </p:spPr>
        <p:txBody>
          <a:bodyPr>
            <a:noAutofit/>
          </a:bodyPr>
          <a:lstStyle/>
          <a:p>
            <a:pPr marL="0" indent="0" eaLnBrk="1" hangingPunct="1">
              <a:lnSpc>
                <a:spcPct val="80000"/>
              </a:lnSpc>
              <a:buNone/>
            </a:pPr>
            <a:r>
              <a:rPr lang="en-US" sz="2500" b="1" dirty="0">
                <a:latin typeface="+mj-lt"/>
                <a:ea typeface="ＭＳ Ｐゴシック" charset="0"/>
                <a:cs typeface="ＭＳ Ｐゴシック" charset="0"/>
              </a:rPr>
              <a:t>Plebiscite</a:t>
            </a:r>
            <a:r>
              <a:rPr lang="en-US" sz="2500" dirty="0">
                <a:latin typeface="+mj-lt"/>
                <a:ea typeface="ＭＳ Ｐゴシック" charset="0"/>
                <a:cs typeface="ＭＳ Ｐゴシック" charset="0"/>
              </a:rPr>
              <a:t> </a:t>
            </a:r>
          </a:p>
          <a:p>
            <a:pPr>
              <a:lnSpc>
                <a:spcPct val="80000"/>
              </a:lnSpc>
              <a:buFont typeface="Courier New" panose="02070309020205020404" pitchFamily="49" charset="0"/>
              <a:buChar char="o"/>
            </a:pPr>
            <a:r>
              <a:rPr lang="en-US" sz="2300" dirty="0">
                <a:latin typeface="+mj-lt"/>
                <a:ea typeface="ＭＳ Ｐゴシック" charset="0"/>
                <a:cs typeface="ＭＳ Ｐゴシック" charset="0"/>
              </a:rPr>
              <a:t>electorate - plurality and economic dislocation; directly affected (</a:t>
            </a:r>
            <a:r>
              <a:rPr lang="en-US" sz="2300" dirty="0">
                <a:solidFill>
                  <a:srgbClr val="92D050"/>
                </a:solidFill>
              </a:rPr>
              <a:t>including voters of original municipality, not just voters of new municipalities)</a:t>
            </a:r>
            <a:endParaRPr lang="en-US" sz="2300" dirty="0">
              <a:latin typeface="+mj-lt"/>
              <a:ea typeface="ＭＳ Ｐゴシック" charset="0"/>
              <a:cs typeface="ＭＳ Ｐゴシック" charset="0"/>
            </a:endParaRPr>
          </a:p>
          <a:p>
            <a:pPr>
              <a:lnSpc>
                <a:spcPct val="80000"/>
              </a:lnSpc>
              <a:buFont typeface="Courier New" panose="02070309020205020404" pitchFamily="49" charset="0"/>
              <a:buChar char="o"/>
            </a:pPr>
            <a:r>
              <a:rPr lang="en-US" sz="2300" dirty="0">
                <a:latin typeface="+mj-lt"/>
                <a:ea typeface="ＭＳ Ｐゴシック" charset="0"/>
                <a:cs typeface="ＭＳ Ｐゴシック" charset="0"/>
              </a:rPr>
              <a:t>upgrade and downgrade</a:t>
            </a:r>
          </a:p>
          <a:p>
            <a:pPr>
              <a:lnSpc>
                <a:spcPct val="80000"/>
              </a:lnSpc>
              <a:buFont typeface="Courier New" panose="02070309020205020404" pitchFamily="49" charset="0"/>
              <a:buChar char="o"/>
            </a:pPr>
            <a:r>
              <a:rPr lang="en-US" sz="2300" dirty="0">
                <a:latin typeface="+mj-lt"/>
                <a:ea typeface="ＭＳ Ｐゴシック" charset="0"/>
                <a:cs typeface="ＭＳ Ｐゴシック" charset="0"/>
              </a:rPr>
              <a:t>boundary disputes present a prejudicial question</a:t>
            </a:r>
          </a:p>
          <a:p>
            <a:pPr>
              <a:lnSpc>
                <a:spcPct val="80000"/>
              </a:lnSpc>
              <a:buFont typeface="Courier New" panose="02070309020205020404" pitchFamily="49" charset="0"/>
              <a:buChar char="o"/>
            </a:pPr>
            <a:r>
              <a:rPr lang="en-US" sz="2300" dirty="0">
                <a:latin typeface="+mj-lt"/>
                <a:ea typeface="ＭＳ Ｐゴシック" charset="0"/>
                <a:cs typeface="ＭＳ Ｐゴシック" charset="0"/>
              </a:rPr>
              <a:t>plebiscite protest cases – Comelec</a:t>
            </a:r>
          </a:p>
          <a:p>
            <a:pPr>
              <a:lnSpc>
                <a:spcPct val="80000"/>
              </a:lnSpc>
              <a:buFont typeface="Courier New" panose="02070309020205020404" pitchFamily="49" charset="0"/>
              <a:buChar char="o"/>
            </a:pPr>
            <a:r>
              <a:rPr lang="en-US" sz="2300" dirty="0">
                <a:solidFill>
                  <a:schemeClr val="bg1">
                    <a:lumMod val="50000"/>
                  </a:schemeClr>
                </a:solidFill>
                <a:latin typeface="+mj-lt"/>
                <a:ea typeface="ＭＳ Ｐゴシック" charset="0"/>
                <a:cs typeface="ＭＳ Ｐゴシック" charset="0"/>
              </a:rPr>
              <a:t>approval in a plebiscite ipso facto/ is the operative act which creates and segregates the province; if election of officials of newly-created province is not feasible, the incumbent vice-governor serves as acting governor; hold-over applies only if there is no express or implied legislative intent to the contrary</a:t>
            </a:r>
          </a:p>
          <a:p>
            <a:pPr>
              <a:lnSpc>
                <a:spcPct val="80000"/>
              </a:lnSpc>
              <a:buFont typeface="Courier New" panose="02070309020205020404" pitchFamily="49" charset="0"/>
              <a:buChar char="o"/>
            </a:pPr>
            <a:r>
              <a:rPr lang="en-US" sz="2300" dirty="0">
                <a:solidFill>
                  <a:srgbClr val="FF0000"/>
                </a:solidFill>
                <a:latin typeface="+mj-lt"/>
                <a:ea typeface="ＭＳ Ｐゴシック" charset="0"/>
                <a:cs typeface="ＭＳ Ｐゴシック" charset="0"/>
              </a:rPr>
              <a:t>conversion to HUC is substantial alteration of boundaries; </a:t>
            </a:r>
            <a:r>
              <a:rPr lang="en-US" sz="2300" dirty="0">
                <a:solidFill>
                  <a:srgbClr val="C0504D"/>
                </a:solidFill>
                <a:latin typeface="+mj-lt"/>
                <a:ea typeface="ＭＳ Ｐゴシック" charset="0"/>
                <a:cs typeface="ＭＳ Ｐゴシック" charset="0"/>
              </a:rPr>
              <a:t>substantial alteration requires a plebiscite without which, area remains with the Republic</a:t>
            </a:r>
          </a:p>
          <a:p>
            <a:pPr>
              <a:lnSpc>
                <a:spcPct val="80000"/>
              </a:lnSpc>
              <a:buFont typeface="Courier New" panose="02070309020205020404" pitchFamily="49" charset="0"/>
              <a:buChar char="o"/>
            </a:pPr>
            <a:r>
              <a:rPr lang="en-US" sz="2300" dirty="0">
                <a:solidFill>
                  <a:srgbClr val="92D050"/>
                </a:solidFill>
              </a:rPr>
              <a:t>Sulu no longer part of BARMM since its voters did not ratify the BARMM Organic Act</a:t>
            </a:r>
            <a:endParaRPr lang="en-US" sz="2300" dirty="0">
              <a:latin typeface="+mj-lt"/>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dirty="0"/>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a:t>
            </a:fld>
            <a:endParaRPr lang="en-US"/>
          </a:p>
        </p:txBody>
      </p:sp>
      <p:pic>
        <p:nvPicPr>
          <p:cNvPr id="6" name="Picture 5">
            <a:extLst>
              <a:ext uri="{FF2B5EF4-FFF2-40B4-BE49-F238E27FC236}">
                <a16:creationId xmlns:a16="http://schemas.microsoft.com/office/drawing/2014/main" id="{8FF6E803-3201-9945-9EAC-936C82E4A097}"/>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448808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ea typeface="ＭＳ Ｐゴシック" charset="0"/>
                <a:cs typeface="Tahoma"/>
              </a:rPr>
              <a:t>6. </a:t>
            </a:r>
            <a:r>
              <a:rPr lang="en-US" b="1" dirty="0">
                <a:ea typeface="ＭＳ Ｐゴシック" charset="0"/>
                <a:cs typeface="Tahoma"/>
              </a:rPr>
              <a:t>Public Accountability</a:t>
            </a:r>
          </a:p>
        </p:txBody>
      </p:sp>
      <p:sp>
        <p:nvSpPr>
          <p:cNvPr id="9219" name="Rectangle 3"/>
          <p:cNvSpPr>
            <a:spLocks noGrp="1" noChangeArrowheads="1"/>
          </p:cNvSpPr>
          <p:nvPr>
            <p:ph type="body" idx="1"/>
          </p:nvPr>
        </p:nvSpPr>
        <p:spPr>
          <a:xfrm>
            <a:off x="269367" y="1510301"/>
            <a:ext cx="8602138" cy="5173041"/>
          </a:xfrm>
        </p:spPr>
        <p:txBody>
          <a:bodyPr>
            <a:normAutofit lnSpcReduction="10000"/>
          </a:bodyPr>
          <a:lstStyle/>
          <a:p>
            <a:pPr eaLnBrk="1" hangingPunct="1">
              <a:lnSpc>
                <a:spcPct val="90000"/>
              </a:lnSpc>
              <a:buFont typeface="Courier New" panose="02070309020205020404" pitchFamily="49" charset="0"/>
              <a:buChar char="o"/>
            </a:pPr>
            <a:r>
              <a:rPr lang="en-US" sz="2800" b="1" dirty="0">
                <a:latin typeface="+mj-lt"/>
                <a:ea typeface="ＭＳ Ｐゴシック" charset="0"/>
                <a:cs typeface="Tahoma"/>
              </a:rPr>
              <a:t>2 Levels:</a:t>
            </a:r>
            <a:r>
              <a:rPr lang="en-US" sz="2800" dirty="0">
                <a:latin typeface="+mj-lt"/>
                <a:ea typeface="ＭＳ Ｐゴシック" charset="0"/>
                <a:cs typeface="Tahoma"/>
              </a:rPr>
              <a:t> Corporate and Personal</a:t>
            </a:r>
          </a:p>
          <a:p>
            <a:pPr eaLnBrk="1" hangingPunct="1">
              <a:lnSpc>
                <a:spcPct val="90000"/>
              </a:lnSpc>
              <a:buFont typeface="Courier New" panose="02070309020205020404" pitchFamily="49" charset="0"/>
              <a:buChar char="o"/>
            </a:pPr>
            <a:r>
              <a:rPr lang="en-US" sz="2800" b="1" dirty="0">
                <a:latin typeface="+mj-lt"/>
                <a:ea typeface="ＭＳ Ｐゴシック" charset="0"/>
                <a:cs typeface="Tahoma"/>
              </a:rPr>
              <a:t>2 Capacities:</a:t>
            </a:r>
            <a:r>
              <a:rPr lang="en-US" sz="2800" dirty="0">
                <a:latin typeface="+mj-lt"/>
                <a:ea typeface="ＭＳ Ｐゴシック" charset="0"/>
                <a:cs typeface="Tahoma"/>
              </a:rPr>
              <a:t> Governmental and Proprietary</a:t>
            </a:r>
          </a:p>
          <a:p>
            <a:pPr eaLnBrk="1" hangingPunct="1">
              <a:lnSpc>
                <a:spcPct val="90000"/>
              </a:lnSpc>
              <a:buFont typeface="Courier New" panose="02070309020205020404" pitchFamily="49" charset="0"/>
              <a:buChar char="o"/>
            </a:pPr>
            <a:r>
              <a:rPr lang="ja-JP" altLang="en-US" sz="2800" dirty="0">
                <a:latin typeface="+mj-lt"/>
                <a:ea typeface="ＭＳ Ｐゴシック" charset="0"/>
                <a:cs typeface="Tahoma"/>
              </a:rPr>
              <a:t>“</a:t>
            </a:r>
            <a:r>
              <a:rPr lang="en-US" sz="2800" b="1" dirty="0">
                <a:latin typeface="+mj-lt"/>
                <a:ea typeface="ＭＳ Ｐゴシック" charset="0"/>
                <a:cs typeface="Tahoma"/>
              </a:rPr>
              <a:t>faithfully discharge</a:t>
            </a:r>
            <a:r>
              <a:rPr lang="en-US" sz="2800" dirty="0">
                <a:latin typeface="+mj-lt"/>
                <a:ea typeface="ＭＳ Ｐゴシック" charset="0"/>
                <a:cs typeface="Tahoma"/>
              </a:rPr>
              <a:t> their duties and functions as provided by law</a:t>
            </a:r>
            <a:r>
              <a:rPr lang="ja-JP" altLang="en-US" sz="2800" dirty="0">
                <a:latin typeface="+mj-lt"/>
                <a:ea typeface="ＭＳ Ｐゴシック" charset="0"/>
                <a:cs typeface="Tahoma"/>
              </a:rPr>
              <a:t>”</a:t>
            </a:r>
            <a:r>
              <a:rPr lang="en-US" sz="2800" dirty="0">
                <a:latin typeface="+mj-lt"/>
                <a:ea typeface="ＭＳ Ｐゴシック" charset="0"/>
                <a:cs typeface="Tahoma"/>
              </a:rPr>
              <a:t> </a:t>
            </a:r>
          </a:p>
          <a:p>
            <a:pPr eaLnBrk="1" hangingPunct="1">
              <a:lnSpc>
                <a:spcPct val="90000"/>
              </a:lnSpc>
              <a:buFont typeface="Courier New" panose="02070309020205020404" pitchFamily="49" charset="0"/>
              <a:buChar char="o"/>
            </a:pPr>
            <a:r>
              <a:rPr lang="ja-JP" altLang="en-US" sz="2800" dirty="0">
                <a:latin typeface="+mj-lt"/>
                <a:ea typeface="ＭＳ Ｐゴシック" charset="0"/>
                <a:cs typeface="Tahoma"/>
              </a:rPr>
              <a:t>“</a:t>
            </a:r>
            <a:r>
              <a:rPr lang="en-US" sz="2800" b="1" dirty="0">
                <a:latin typeface="+mj-lt"/>
                <a:ea typeface="ＭＳ Ｐゴシック" charset="0"/>
                <a:cs typeface="Tahoma"/>
              </a:rPr>
              <a:t>Accountable</a:t>
            </a:r>
            <a:r>
              <a:rPr lang="en-US" sz="2800" dirty="0">
                <a:latin typeface="+mj-lt"/>
                <a:ea typeface="ＭＳ Ｐゴシック" charset="0"/>
                <a:cs typeface="Tahoma"/>
              </a:rPr>
              <a:t> Public Officers</a:t>
            </a:r>
            <a:r>
              <a:rPr lang="ja-JP" altLang="en-US" sz="2800" dirty="0">
                <a:latin typeface="+mj-lt"/>
                <a:ea typeface="ＭＳ Ｐゴシック" charset="0"/>
                <a:cs typeface="Tahoma"/>
              </a:rPr>
              <a:t>”</a:t>
            </a:r>
            <a:endParaRPr lang="en-US" sz="2800" dirty="0">
              <a:latin typeface="+mj-lt"/>
              <a:ea typeface="ＭＳ Ｐゴシック" charset="0"/>
              <a:cs typeface="Tahoma"/>
            </a:endParaRPr>
          </a:p>
          <a:p>
            <a:pPr eaLnBrk="1" hangingPunct="1">
              <a:lnSpc>
                <a:spcPct val="90000"/>
              </a:lnSpc>
              <a:buFont typeface="Courier New" panose="02070309020205020404" pitchFamily="49" charset="0"/>
              <a:buChar char="o"/>
            </a:pPr>
            <a:r>
              <a:rPr lang="ja-JP" altLang="en-US" sz="2800" dirty="0">
                <a:latin typeface="+mj-lt"/>
                <a:ea typeface="ＭＳ Ｐゴシック" charset="0"/>
                <a:cs typeface="Tahoma"/>
              </a:rPr>
              <a:t>“</a:t>
            </a:r>
            <a:r>
              <a:rPr lang="en-US" sz="2800" b="1" dirty="0">
                <a:latin typeface="+mj-lt"/>
                <a:ea typeface="ＭＳ Ｐゴシック" charset="0"/>
                <a:cs typeface="Tahoma"/>
              </a:rPr>
              <a:t>Real Party in Interest</a:t>
            </a:r>
            <a:r>
              <a:rPr lang="ja-JP" altLang="en-US" sz="2800" dirty="0">
                <a:latin typeface="+mj-lt"/>
                <a:ea typeface="ＭＳ Ｐゴシック" charset="0"/>
                <a:cs typeface="Tahoma"/>
              </a:rPr>
              <a:t>”</a:t>
            </a:r>
            <a:r>
              <a:rPr lang="en-US" sz="2800" dirty="0">
                <a:latin typeface="+mj-lt"/>
                <a:ea typeface="ＭＳ Ｐゴシック" charset="0"/>
                <a:cs typeface="Tahoma"/>
              </a:rPr>
              <a:t> (dismissal and appointment; </a:t>
            </a:r>
            <a:r>
              <a:rPr lang="en-US" sz="2800" dirty="0">
                <a:solidFill>
                  <a:srgbClr val="3366FF"/>
                </a:solidFill>
                <a:latin typeface="+mj-lt"/>
                <a:ea typeface="ＭＳ Ｐゴシック" charset="0"/>
                <a:cs typeface="Tahoma"/>
              </a:rPr>
              <a:t>LGU, not mayor, when case filed by mayor on behalf of LGU</a:t>
            </a:r>
            <a:r>
              <a:rPr lang="en-US" sz="2800" dirty="0">
                <a:latin typeface="+mj-lt"/>
                <a:ea typeface="ＭＳ Ｐゴシック" charset="0"/>
                <a:cs typeface="Tahoma"/>
              </a:rPr>
              <a:t>)</a:t>
            </a:r>
          </a:p>
          <a:p>
            <a:pPr eaLnBrk="1" hangingPunct="1">
              <a:lnSpc>
                <a:spcPct val="90000"/>
              </a:lnSpc>
              <a:buFont typeface="Courier New" panose="02070309020205020404" pitchFamily="49" charset="0"/>
              <a:buChar char="o"/>
            </a:pPr>
            <a:r>
              <a:rPr lang="en-US" sz="2800" dirty="0">
                <a:latin typeface="+mj-lt"/>
                <a:ea typeface="ＭＳ Ｐゴシック" charset="0"/>
                <a:cs typeface="Tahoma"/>
              </a:rPr>
              <a:t>Loyalty/ </a:t>
            </a:r>
            <a:r>
              <a:rPr lang="en-US" sz="2800" b="1" dirty="0">
                <a:latin typeface="+mj-lt"/>
                <a:ea typeface="ＭＳ Ｐゴシック" charset="0"/>
                <a:cs typeface="Tahoma"/>
              </a:rPr>
              <a:t>1-Office Rule </a:t>
            </a:r>
            <a:r>
              <a:rPr lang="en-US" sz="2800" dirty="0">
                <a:latin typeface="+mj-lt"/>
                <a:ea typeface="ＭＳ Ｐゴシック" charset="0"/>
                <a:cs typeface="Tahoma"/>
              </a:rPr>
              <a:t>(mayor cannot be GOCC/ GI head even if there is a law)</a:t>
            </a:r>
          </a:p>
          <a:p>
            <a:pPr eaLnBrk="1" hangingPunct="1">
              <a:lnSpc>
                <a:spcPct val="90000"/>
              </a:lnSpc>
              <a:buFont typeface="Courier New" panose="02070309020205020404" pitchFamily="49" charset="0"/>
              <a:buChar char="o"/>
            </a:pPr>
            <a:r>
              <a:rPr lang="en-US" sz="2800" dirty="0">
                <a:solidFill>
                  <a:schemeClr val="bg1">
                    <a:lumMod val="50000"/>
                  </a:schemeClr>
                </a:solidFill>
              </a:rPr>
              <a:t>Criticisms of competence of local officials part of freedom of speech by citizens (absent malice, </a:t>
            </a:r>
            <a:r>
              <a:rPr lang="en-US" sz="2800">
                <a:solidFill>
                  <a:schemeClr val="bg1">
                    <a:lumMod val="50000"/>
                  </a:schemeClr>
                </a:solidFill>
              </a:rPr>
              <a:t>not slander)</a:t>
            </a:r>
            <a:endParaRPr lang="en-US" sz="2800" dirty="0">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70</a:t>
            </a:fld>
            <a:endParaRPr lang="en-US"/>
          </a:p>
        </p:txBody>
      </p:sp>
      <p:pic>
        <p:nvPicPr>
          <p:cNvPr id="6" name="Picture 5">
            <a:extLst>
              <a:ext uri="{FF2B5EF4-FFF2-40B4-BE49-F238E27FC236}">
                <a16:creationId xmlns:a16="http://schemas.microsoft.com/office/drawing/2014/main" id="{754F297E-72A5-6840-9ABC-48C59DD70FE5}"/>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755417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ea typeface="ＭＳ Ｐゴシック" charset="0"/>
                <a:cs typeface="Tahoma"/>
              </a:rPr>
              <a:t>6. </a:t>
            </a:r>
            <a:r>
              <a:rPr lang="en-US" b="1" dirty="0">
                <a:ea typeface="ＭＳ Ｐゴシック" charset="0"/>
                <a:cs typeface="Tahoma"/>
              </a:rPr>
              <a:t>Public Accountability</a:t>
            </a:r>
          </a:p>
        </p:txBody>
      </p:sp>
      <p:sp>
        <p:nvSpPr>
          <p:cNvPr id="10243" name="Rectangle 3"/>
          <p:cNvSpPr>
            <a:spLocks noGrp="1" noChangeArrowheads="1"/>
          </p:cNvSpPr>
          <p:nvPr>
            <p:ph type="body" idx="1"/>
          </p:nvPr>
        </p:nvSpPr>
        <p:spPr>
          <a:xfrm>
            <a:off x="259220" y="1417638"/>
            <a:ext cx="8683884" cy="4938712"/>
          </a:xfrm>
        </p:spPr>
        <p:txBody>
          <a:bodyPr>
            <a:normAutofit/>
          </a:bodyPr>
          <a:lstStyle/>
          <a:p>
            <a:pPr eaLnBrk="1" hangingPunct="1">
              <a:lnSpc>
                <a:spcPct val="90000"/>
              </a:lnSpc>
              <a:buFont typeface="Courier New" panose="02070309020205020404" pitchFamily="49" charset="0"/>
              <a:buChar char="o"/>
            </a:pPr>
            <a:r>
              <a:rPr lang="en-US" sz="2800" b="1" dirty="0">
                <a:solidFill>
                  <a:schemeClr val="bg1">
                    <a:lumMod val="50000"/>
                  </a:schemeClr>
                </a:solidFill>
                <a:latin typeface="+mj-lt"/>
                <a:ea typeface="ＭＳ Ｐゴシック" charset="0"/>
                <a:cs typeface="ＭＳ Ｐゴシック" charset="0"/>
              </a:rPr>
              <a:t>Hold-over</a:t>
            </a:r>
            <a:r>
              <a:rPr lang="en-US" sz="2800" dirty="0">
                <a:solidFill>
                  <a:schemeClr val="bg1">
                    <a:lumMod val="50000"/>
                  </a:schemeClr>
                </a:solidFill>
                <a:latin typeface="+mj-lt"/>
                <a:ea typeface="ＭＳ Ｐゴシック" charset="0"/>
                <a:cs typeface="ＭＳ Ｐゴシック" charset="0"/>
              </a:rPr>
              <a:t> applies only if there is no express or implied legislative intent to the contrary</a:t>
            </a:r>
            <a:endParaRPr lang="en-US" sz="2800" dirty="0">
              <a:latin typeface="+mj-lt"/>
              <a:ea typeface="ＭＳ Ｐゴシック" charset="0"/>
              <a:cs typeface="Tahoma"/>
            </a:endParaRPr>
          </a:p>
          <a:p>
            <a:pPr eaLnBrk="1" hangingPunct="1">
              <a:lnSpc>
                <a:spcPct val="90000"/>
              </a:lnSpc>
              <a:buFont typeface="Courier New" panose="02070309020205020404" pitchFamily="49" charset="0"/>
              <a:buChar char="o"/>
            </a:pPr>
            <a:r>
              <a:rPr lang="en-US" sz="2800" dirty="0">
                <a:latin typeface="+mj-lt"/>
                <a:ea typeface="ＭＳ Ｐゴシック" charset="0"/>
                <a:cs typeface="Tahoma"/>
              </a:rPr>
              <a:t>Performance of </a:t>
            </a:r>
            <a:r>
              <a:rPr lang="en-US" sz="2800" b="1" dirty="0">
                <a:latin typeface="+mj-lt"/>
                <a:ea typeface="ＭＳ Ｐゴシック" charset="0"/>
                <a:cs typeface="Tahoma"/>
              </a:rPr>
              <a:t>Constitutional and Statutory Duties</a:t>
            </a:r>
            <a:r>
              <a:rPr lang="en-US" sz="2800" dirty="0">
                <a:latin typeface="+mj-lt"/>
                <a:ea typeface="ＭＳ Ｐゴシック" charset="0"/>
                <a:cs typeface="Tahoma"/>
              </a:rPr>
              <a:t> (i.e. </a:t>
            </a:r>
            <a:r>
              <a:rPr lang="en-US" sz="2800" dirty="0">
                <a:solidFill>
                  <a:srgbClr val="FF0000"/>
                </a:solidFill>
                <a:latin typeface="+mj-lt"/>
                <a:ea typeface="ＭＳ Ｐゴシック" charset="0"/>
                <a:cs typeface="Tahoma"/>
              </a:rPr>
              <a:t>midnight appointments not applicable to LGUs but CSC can impose restrictions</a:t>
            </a:r>
            <a:r>
              <a:rPr lang="en-US" sz="2800" dirty="0">
                <a:latin typeface="+mj-lt"/>
                <a:ea typeface="ＭＳ Ｐゴシック" charset="0"/>
                <a:cs typeface="Tahoma"/>
              </a:rPr>
              <a:t>, termination of barangay treasurer)</a:t>
            </a:r>
          </a:p>
          <a:p>
            <a:pPr>
              <a:lnSpc>
                <a:spcPct val="90000"/>
              </a:lnSpc>
              <a:buFont typeface="Courier New" panose="02070309020205020404" pitchFamily="49" charset="0"/>
              <a:buChar char="o"/>
            </a:pPr>
            <a:r>
              <a:rPr lang="en-US" sz="2800" dirty="0">
                <a:solidFill>
                  <a:srgbClr val="FF0000"/>
                </a:solidFill>
                <a:latin typeface="+mj-lt"/>
                <a:ea typeface="ＭＳ Ｐゴシック" charset="0"/>
                <a:cs typeface="Tahoma"/>
              </a:rPr>
              <a:t>Local chief executives have control over office orders, </a:t>
            </a:r>
            <a:r>
              <a:rPr lang="en-US" sz="2800" dirty="0">
                <a:solidFill>
                  <a:srgbClr val="FF0000"/>
                </a:solidFill>
                <a:latin typeface="+mj-lt"/>
                <a:cs typeface="Tahoma"/>
              </a:rPr>
              <a:t>programs, projects, services, and activities </a:t>
            </a:r>
            <a:endParaRPr lang="en-US" sz="2800" dirty="0">
              <a:latin typeface="+mj-lt"/>
              <a:ea typeface="ＭＳ Ｐゴシック" charset="0"/>
              <a:cs typeface="Tahoma"/>
            </a:endParaRPr>
          </a:p>
          <a:p>
            <a:pPr eaLnBrk="1" hangingPunct="1">
              <a:lnSpc>
                <a:spcPct val="90000"/>
              </a:lnSpc>
              <a:buFont typeface="Courier New" panose="02070309020205020404" pitchFamily="49" charset="0"/>
              <a:buChar char="o"/>
            </a:pPr>
            <a:r>
              <a:rPr lang="en-US" sz="2800" dirty="0">
                <a:latin typeface="+mj-lt"/>
                <a:ea typeface="ＭＳ Ｐゴシック" charset="0"/>
                <a:cs typeface="Tahoma"/>
              </a:rPr>
              <a:t>Subject to </a:t>
            </a:r>
            <a:r>
              <a:rPr lang="en-US" sz="2800" b="1" dirty="0">
                <a:latin typeface="+mj-lt"/>
                <a:ea typeface="ＭＳ Ｐゴシック" charset="0"/>
                <a:cs typeface="Tahoma"/>
              </a:rPr>
              <a:t>Disciplinary Action</a:t>
            </a:r>
            <a:r>
              <a:rPr lang="en-US" sz="2800" dirty="0">
                <a:latin typeface="+mj-lt"/>
                <a:ea typeface="ＭＳ Ｐゴシック" charset="0"/>
                <a:cs typeface="Tahoma"/>
              </a:rPr>
              <a:t> (part of Supervision; Types of Offenses – administrative and penal)</a:t>
            </a:r>
          </a:p>
          <a:p>
            <a:pPr eaLnBrk="1" hangingPunct="1">
              <a:lnSpc>
                <a:spcPct val="90000"/>
              </a:lnSpc>
              <a:buFont typeface="Courier New" panose="02070309020205020404" pitchFamily="49" charset="0"/>
              <a:buChar char="o"/>
            </a:pPr>
            <a:r>
              <a:rPr lang="en-US" sz="2800" b="1" dirty="0">
                <a:latin typeface="+mj-lt"/>
                <a:ea typeface="ＭＳ Ｐゴシック" charset="0"/>
                <a:cs typeface="Tahoma"/>
              </a:rPr>
              <a:t>2 Authorities:</a:t>
            </a:r>
            <a:r>
              <a:rPr lang="en-US" sz="2800" dirty="0">
                <a:latin typeface="+mj-lt"/>
                <a:ea typeface="ＭＳ Ｐゴシック" charset="0"/>
                <a:cs typeface="Tahoma"/>
              </a:rPr>
              <a:t> Disciplining and Investigation</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71</a:t>
            </a:fld>
            <a:endParaRPr lang="en-US"/>
          </a:p>
        </p:txBody>
      </p:sp>
      <p:pic>
        <p:nvPicPr>
          <p:cNvPr id="6" name="Picture 5">
            <a:extLst>
              <a:ext uri="{FF2B5EF4-FFF2-40B4-BE49-F238E27FC236}">
                <a16:creationId xmlns:a16="http://schemas.microsoft.com/office/drawing/2014/main" id="{D54132E9-25E8-4148-B8B6-E148369AF5ED}"/>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28588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ea typeface="ＭＳ Ｐゴシック" charset="0"/>
                <a:cs typeface="Tahoma"/>
              </a:rPr>
              <a:t>6. </a:t>
            </a:r>
            <a:r>
              <a:rPr lang="en-US" b="1" dirty="0">
                <a:ea typeface="ＭＳ Ｐゴシック" charset="0"/>
                <a:cs typeface="Tahoma"/>
              </a:rPr>
              <a:t>Public Accountability</a:t>
            </a:r>
          </a:p>
        </p:txBody>
      </p:sp>
      <p:sp>
        <p:nvSpPr>
          <p:cNvPr id="10243" name="Rectangle 3"/>
          <p:cNvSpPr>
            <a:spLocks noGrp="1" noChangeArrowheads="1"/>
          </p:cNvSpPr>
          <p:nvPr>
            <p:ph type="body" idx="1"/>
          </p:nvPr>
        </p:nvSpPr>
        <p:spPr>
          <a:xfrm>
            <a:off x="259220" y="1417638"/>
            <a:ext cx="8683884" cy="4938712"/>
          </a:xfrm>
        </p:spPr>
        <p:txBody>
          <a:bodyPr>
            <a:noAutofit/>
          </a:bodyPr>
          <a:lstStyle/>
          <a:p>
            <a:pPr eaLnBrk="1" hangingPunct="1">
              <a:lnSpc>
                <a:spcPct val="90000"/>
              </a:lnSpc>
              <a:buFont typeface="Courier New" panose="02070309020205020404" pitchFamily="49" charset="0"/>
              <a:buChar char="o"/>
            </a:pPr>
            <a:r>
              <a:rPr lang="en-US" sz="2600" dirty="0">
                <a:latin typeface="+mj-lt"/>
                <a:ea typeface="ＭＳ Ｐゴシック" charset="0"/>
                <a:cs typeface="Tahoma"/>
              </a:rPr>
              <a:t>Enjoys Fixed </a:t>
            </a:r>
            <a:r>
              <a:rPr lang="en-US" sz="2600" b="1" dirty="0">
                <a:latin typeface="+mj-lt"/>
                <a:ea typeface="ＭＳ Ｐゴシック" charset="0"/>
                <a:cs typeface="Tahoma"/>
              </a:rPr>
              <a:t>Term</a:t>
            </a:r>
            <a:r>
              <a:rPr lang="en-US" sz="2600" dirty="0">
                <a:latin typeface="+mj-lt"/>
                <a:ea typeface="ＭＳ Ｐゴシック" charset="0"/>
                <a:cs typeface="Tahoma"/>
              </a:rPr>
              <a:t>; Has Term-Limit</a:t>
            </a:r>
          </a:p>
          <a:p>
            <a:pPr eaLnBrk="1" hangingPunct="1">
              <a:lnSpc>
                <a:spcPct val="90000"/>
              </a:lnSpc>
              <a:buFont typeface="Courier New" panose="02070309020205020404" pitchFamily="49" charset="0"/>
              <a:buChar char="o"/>
            </a:pPr>
            <a:r>
              <a:rPr lang="en-US" sz="2600" dirty="0">
                <a:latin typeface="+mj-lt"/>
                <a:ea typeface="ＭＳ Ｐゴシック" charset="0"/>
                <a:cs typeface="Tahoma"/>
              </a:rPr>
              <a:t>Subject to </a:t>
            </a:r>
            <a:r>
              <a:rPr lang="en-US" sz="2600" b="1" dirty="0">
                <a:latin typeface="+mj-lt"/>
                <a:ea typeface="ＭＳ Ｐゴシック" charset="0"/>
                <a:cs typeface="Tahoma"/>
              </a:rPr>
              <a:t>Several Jurisdictions </a:t>
            </a:r>
            <a:r>
              <a:rPr lang="en-US" sz="2600" dirty="0">
                <a:solidFill>
                  <a:schemeClr val="accent4"/>
                </a:solidFill>
                <a:latin typeface="+mj-lt"/>
                <a:ea typeface="ＭＳ Ｐゴシック" charset="0"/>
                <a:cs typeface="Tahoma"/>
              </a:rPr>
              <a:t>(OP, not City Council, has jurisdiction over SK City Federation President)</a:t>
            </a:r>
            <a:endParaRPr lang="en-US" sz="2600" b="1" dirty="0">
              <a:solidFill>
                <a:schemeClr val="accent4"/>
              </a:solidFill>
              <a:latin typeface="+mj-lt"/>
              <a:ea typeface="ＭＳ Ｐゴシック" charset="0"/>
              <a:cs typeface="Tahoma"/>
            </a:endParaRPr>
          </a:p>
          <a:p>
            <a:pPr eaLnBrk="1" hangingPunct="1">
              <a:lnSpc>
                <a:spcPct val="90000"/>
              </a:lnSpc>
              <a:buFont typeface="Courier New" panose="02070309020205020404" pitchFamily="49" charset="0"/>
              <a:buChar char="o"/>
            </a:pPr>
            <a:r>
              <a:rPr lang="en-US" sz="2600" dirty="0">
                <a:latin typeface="+mj-lt"/>
                <a:ea typeface="ＭＳ Ｐゴシック" charset="0"/>
                <a:cs typeface="Tahoma"/>
              </a:rPr>
              <a:t>Effect of </a:t>
            </a:r>
            <a:r>
              <a:rPr lang="en-US" sz="2600" b="1" dirty="0">
                <a:latin typeface="+mj-lt"/>
                <a:ea typeface="ＭＳ Ｐゴシック" charset="0"/>
                <a:cs typeface="Tahoma"/>
              </a:rPr>
              <a:t>Re-Election </a:t>
            </a:r>
            <a:r>
              <a:rPr lang="en-US" sz="2600" dirty="0">
                <a:latin typeface="+mj-lt"/>
                <a:ea typeface="ＭＳ Ｐゴシック" charset="0"/>
                <a:cs typeface="Tahoma"/>
              </a:rPr>
              <a:t>on cases (not amount to condonation whether criminal or </a:t>
            </a:r>
            <a:r>
              <a:rPr lang="en-US" sz="2600" dirty="0">
                <a:solidFill>
                  <a:srgbClr val="FF0000"/>
                </a:solidFill>
                <a:latin typeface="+mj-lt"/>
                <a:ea typeface="ＭＳ Ｐゴシック" charset="0"/>
                <a:cs typeface="Tahoma"/>
              </a:rPr>
              <a:t>administrative</a:t>
            </a:r>
            <a:r>
              <a:rPr lang="en-US" sz="2600" dirty="0">
                <a:latin typeface="+mj-lt"/>
                <a:ea typeface="ＭＳ Ｐゴシック" charset="0"/>
                <a:cs typeface="Tahoma"/>
              </a:rPr>
              <a:t>)</a:t>
            </a:r>
            <a:endParaRPr lang="en-US" sz="2600" b="1" dirty="0">
              <a:latin typeface="+mj-lt"/>
              <a:ea typeface="ＭＳ Ｐゴシック" charset="0"/>
              <a:cs typeface="Tahoma"/>
            </a:endParaRPr>
          </a:p>
          <a:p>
            <a:pPr eaLnBrk="1" hangingPunct="1">
              <a:lnSpc>
                <a:spcPct val="90000"/>
              </a:lnSpc>
              <a:buFont typeface="Courier New" panose="02070309020205020404" pitchFamily="49" charset="0"/>
              <a:buChar char="o"/>
            </a:pPr>
            <a:r>
              <a:rPr lang="en-US" sz="2600" dirty="0">
                <a:latin typeface="+mj-lt"/>
                <a:ea typeface="ＭＳ Ｐゴシック" charset="0"/>
                <a:cs typeface="Tahoma"/>
              </a:rPr>
              <a:t>Rule on </a:t>
            </a:r>
            <a:r>
              <a:rPr lang="en-US" sz="2600" b="1" dirty="0">
                <a:latin typeface="+mj-lt"/>
                <a:ea typeface="ＭＳ Ｐゴシック" charset="0"/>
                <a:cs typeface="Tahoma"/>
              </a:rPr>
              <a:t>Succession</a:t>
            </a:r>
            <a:r>
              <a:rPr lang="en-US" sz="2600" dirty="0">
                <a:latin typeface="+mj-lt"/>
                <a:ea typeface="ＭＳ Ｐゴシック" charset="0"/>
                <a:cs typeface="Tahoma"/>
              </a:rPr>
              <a:t> (Permanent or Temporary, Acting Capacity if Temporary, Ranking, Last Vacancy, 2</a:t>
            </a:r>
            <a:r>
              <a:rPr lang="en-US" sz="2600" baseline="30000" dirty="0">
                <a:latin typeface="+mj-lt"/>
                <a:ea typeface="ＭＳ Ｐゴシック" charset="0"/>
                <a:cs typeface="Tahoma"/>
              </a:rPr>
              <a:t>nd</a:t>
            </a:r>
            <a:r>
              <a:rPr lang="en-US" sz="2600" dirty="0">
                <a:latin typeface="+mj-lt"/>
                <a:ea typeface="ＭＳ Ｐゴシック" charset="0"/>
                <a:cs typeface="Tahoma"/>
              </a:rPr>
              <a:t> placer if 1</a:t>
            </a:r>
            <a:r>
              <a:rPr lang="en-US" sz="2600" baseline="30000" dirty="0">
                <a:latin typeface="+mj-lt"/>
                <a:ea typeface="ＭＳ Ｐゴシック" charset="0"/>
                <a:cs typeface="Tahoma"/>
              </a:rPr>
              <a:t>st</a:t>
            </a:r>
            <a:r>
              <a:rPr lang="en-US" sz="2600" dirty="0">
                <a:latin typeface="+mj-lt"/>
                <a:ea typeface="ＭＳ Ｐゴシック" charset="0"/>
                <a:cs typeface="Tahoma"/>
              </a:rPr>
              <a:t> placer not eligible on day 1; </a:t>
            </a:r>
            <a:r>
              <a:rPr lang="en-US" sz="2600" dirty="0">
                <a:solidFill>
                  <a:srgbClr val="FF0000"/>
                </a:solidFill>
                <a:latin typeface="+mj-lt"/>
                <a:ea typeface="ＭＳ Ｐゴシック" charset="0"/>
                <a:cs typeface="Tahoma"/>
              </a:rPr>
              <a:t>Vice-Mayor automatically assumes powers of mayor when mayor abroad)</a:t>
            </a:r>
          </a:p>
          <a:p>
            <a:pPr>
              <a:lnSpc>
                <a:spcPct val="90000"/>
              </a:lnSpc>
              <a:buFont typeface="Courier New" panose="02070309020205020404" pitchFamily="49" charset="0"/>
              <a:buChar char="o"/>
            </a:pPr>
            <a:r>
              <a:rPr lang="en-US" sz="2600" dirty="0">
                <a:solidFill>
                  <a:srgbClr val="FF0000"/>
                </a:solidFill>
                <a:latin typeface="+mj-lt"/>
                <a:ea typeface="ＭＳ Ｐゴシック" charset="0"/>
                <a:cs typeface="Tahoma"/>
              </a:rPr>
              <a:t>Position, not Person: </a:t>
            </a:r>
            <a:r>
              <a:rPr lang="en-US" sz="2600" dirty="0">
                <a:solidFill>
                  <a:srgbClr val="FF0000"/>
                </a:solidFill>
              </a:rPr>
              <a:t>A writ directed at the mayor is not in his personal capacity, but in his capacity as municipal mayor, so that it is not irregular whether it was served upon him during his earlier term or in his subsequent one</a:t>
            </a:r>
            <a:r>
              <a:rPr lang="en-PH" sz="2600" dirty="0">
                <a:solidFill>
                  <a:srgbClr val="FF0000"/>
                </a:solidFill>
              </a:rPr>
              <a:t> </a:t>
            </a:r>
            <a:endParaRPr lang="en-US" sz="2600" dirty="0">
              <a:solidFill>
                <a:srgbClr val="FF0000"/>
              </a:solidFill>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72</a:t>
            </a:fld>
            <a:endParaRPr lang="en-US"/>
          </a:p>
        </p:txBody>
      </p:sp>
      <p:pic>
        <p:nvPicPr>
          <p:cNvPr id="6" name="Picture 5">
            <a:extLst>
              <a:ext uri="{FF2B5EF4-FFF2-40B4-BE49-F238E27FC236}">
                <a16:creationId xmlns:a16="http://schemas.microsoft.com/office/drawing/2014/main" id="{BC080112-256C-B941-9552-9F0232BFC573}"/>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210712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6. </a:t>
            </a:r>
            <a:r>
              <a:rPr lang="en-US" b="1" dirty="0">
                <a:ea typeface="ＭＳ Ｐゴシック" charset="0"/>
                <a:cs typeface="ＭＳ Ｐゴシック" charset="0"/>
              </a:rPr>
              <a:t>Public Accountability</a:t>
            </a:r>
          </a:p>
        </p:txBody>
      </p:sp>
      <p:sp>
        <p:nvSpPr>
          <p:cNvPr id="11267" name="Rectangle 3"/>
          <p:cNvSpPr>
            <a:spLocks noGrp="1" noChangeArrowheads="1"/>
          </p:cNvSpPr>
          <p:nvPr>
            <p:ph type="body" idx="1"/>
          </p:nvPr>
        </p:nvSpPr>
        <p:spPr>
          <a:xfrm>
            <a:off x="265387" y="1417637"/>
            <a:ext cx="8878613" cy="5303837"/>
          </a:xfrm>
        </p:spPr>
        <p:txBody>
          <a:bodyPr>
            <a:noAutofit/>
          </a:bodyPr>
          <a:lstStyle/>
          <a:p>
            <a:pPr eaLnBrk="1" hangingPunct="1">
              <a:lnSpc>
                <a:spcPct val="90000"/>
              </a:lnSpc>
              <a:buFont typeface="Wingdings" charset="0"/>
              <a:buNone/>
            </a:pPr>
            <a:r>
              <a:rPr lang="en-US" sz="2300" b="1" i="1" dirty="0">
                <a:latin typeface="+mj-lt"/>
                <a:ea typeface="ＭＳ Ｐゴシック" charset="0"/>
                <a:cs typeface="Tahoma"/>
              </a:rPr>
              <a:t>Term of Office</a:t>
            </a:r>
          </a:p>
          <a:p>
            <a:pPr eaLnBrk="1" hangingPunct="1">
              <a:lnSpc>
                <a:spcPct val="90000"/>
              </a:lnSpc>
              <a:buFont typeface="Courier New" panose="02070309020205020404" pitchFamily="49" charset="0"/>
              <a:buChar char="o"/>
            </a:pPr>
            <a:r>
              <a:rPr lang="en-US" sz="2100" dirty="0">
                <a:latin typeface="+mj-lt"/>
                <a:ea typeface="ＭＳ Ｐゴシック" charset="0"/>
                <a:cs typeface="Tahoma"/>
              </a:rPr>
              <a:t>Applies when Municipality converted to a City (or barangay in municipality later converted to a city)</a:t>
            </a:r>
          </a:p>
          <a:p>
            <a:pPr eaLnBrk="1" hangingPunct="1">
              <a:lnSpc>
                <a:spcPct val="90000"/>
              </a:lnSpc>
              <a:buFont typeface="Courier New" panose="02070309020205020404" pitchFamily="49" charset="0"/>
              <a:buChar char="o"/>
            </a:pPr>
            <a:r>
              <a:rPr lang="en-US" sz="2100" dirty="0">
                <a:latin typeface="+mj-lt"/>
                <a:ea typeface="ＭＳ Ｐゴシック" charset="0"/>
                <a:cs typeface="Tahoma"/>
              </a:rPr>
              <a:t>6 Conditions:</a:t>
            </a:r>
          </a:p>
          <a:p>
            <a:pPr marL="1028700" lvl="1" indent="-514350">
              <a:lnSpc>
                <a:spcPct val="90000"/>
              </a:lnSpc>
              <a:buFont typeface="+mj-lt"/>
              <a:buAutoNum type="arabicPeriod"/>
            </a:pPr>
            <a:r>
              <a:rPr lang="en-US" sz="2100" dirty="0">
                <a:latin typeface="+mj-lt"/>
                <a:ea typeface="ＭＳ Ｐゴシック" charset="0"/>
                <a:cs typeface="Tahoma"/>
              </a:rPr>
              <a:t>Elected to the Position </a:t>
            </a:r>
            <a:r>
              <a:rPr lang="en-US" sz="2100" dirty="0">
                <a:solidFill>
                  <a:srgbClr val="FF0000"/>
                </a:solidFill>
                <a:latin typeface="+mj-lt"/>
                <a:ea typeface="ＭＳ Ｐゴシック" charset="0"/>
                <a:cs typeface="Tahoma"/>
              </a:rPr>
              <a:t>(councilor - even if renamed district represents 8 of 10 LGUs)</a:t>
            </a:r>
          </a:p>
          <a:p>
            <a:pPr marL="1028700" lvl="1" indent="-514350">
              <a:lnSpc>
                <a:spcPct val="90000"/>
              </a:lnSpc>
              <a:buFont typeface="+mj-lt"/>
              <a:buAutoNum type="arabicPeriod"/>
            </a:pPr>
            <a:r>
              <a:rPr lang="en-US" sz="2100" dirty="0">
                <a:latin typeface="+mj-lt"/>
                <a:ea typeface="ＭＳ Ｐゴシック" charset="0"/>
                <a:cs typeface="Tahoma"/>
              </a:rPr>
              <a:t>Fully Served the Term </a:t>
            </a:r>
            <a:r>
              <a:rPr lang="en-US" sz="2100" dirty="0">
                <a:solidFill>
                  <a:srgbClr val="FF0000"/>
                </a:solidFill>
                <a:latin typeface="+mj-lt"/>
                <a:ea typeface="ＭＳ Ｐゴシック" charset="0"/>
                <a:cs typeface="Tahoma"/>
              </a:rPr>
              <a:t>(not violate when assume after winning election protest or </a:t>
            </a:r>
            <a:r>
              <a:rPr lang="en-US" sz="2100" dirty="0">
                <a:solidFill>
                  <a:srgbClr val="3366FF"/>
                </a:solidFill>
                <a:latin typeface="+mj-lt"/>
                <a:ea typeface="ＭＳ Ｐゴシック" charset="0"/>
                <a:cs typeface="Tahoma"/>
              </a:rPr>
              <a:t>after favorable action on petition to correct manifest error</a:t>
            </a:r>
            <a:r>
              <a:rPr lang="en-US" sz="2100" dirty="0">
                <a:solidFill>
                  <a:srgbClr val="FF0000"/>
                </a:solidFill>
                <a:latin typeface="+mj-lt"/>
                <a:ea typeface="ＭＳ Ｐゴシック" charset="0"/>
                <a:cs typeface="Tahoma"/>
              </a:rPr>
              <a:t>)</a:t>
            </a:r>
          </a:p>
          <a:p>
            <a:pPr marL="1028700" lvl="1" indent="-514350">
              <a:lnSpc>
                <a:spcPct val="90000"/>
              </a:lnSpc>
              <a:buFont typeface="+mj-lt"/>
              <a:buAutoNum type="arabicPeriod"/>
            </a:pPr>
            <a:r>
              <a:rPr lang="en-US" sz="2100" dirty="0">
                <a:latin typeface="+mj-lt"/>
                <a:ea typeface="ＭＳ Ｐゴシック" charset="0"/>
                <a:cs typeface="Tahoma"/>
              </a:rPr>
              <a:t>No Actual Break </a:t>
            </a:r>
            <a:r>
              <a:rPr lang="en-US" sz="2100" dirty="0">
                <a:solidFill>
                  <a:schemeClr val="accent2"/>
                </a:solidFill>
                <a:latin typeface="+mj-lt"/>
                <a:ea typeface="ＭＳ Ｐゴシック" charset="0"/>
                <a:cs typeface="Tahoma"/>
              </a:rPr>
              <a:t>(term is effectively interrupted if administratively dismissed even if subsequently modified considering official did not perform functions of office and vice-LCE assumed the position)</a:t>
            </a:r>
          </a:p>
          <a:p>
            <a:pPr marL="1028700" lvl="1" indent="-514350">
              <a:lnSpc>
                <a:spcPct val="90000"/>
              </a:lnSpc>
              <a:buFont typeface="+mj-lt"/>
              <a:buAutoNum type="arabicPeriod"/>
            </a:pPr>
            <a:r>
              <a:rPr lang="en-US" sz="2100" dirty="0">
                <a:latin typeface="+mj-lt"/>
                <a:ea typeface="ＭＳ Ｐゴシック" charset="0"/>
                <a:cs typeface="Tahoma"/>
              </a:rPr>
              <a:t>Immediate Reelection     </a:t>
            </a:r>
          </a:p>
          <a:p>
            <a:pPr marL="1028700" lvl="1" indent="-514350">
              <a:lnSpc>
                <a:spcPct val="90000"/>
              </a:lnSpc>
              <a:buFont typeface="+mj-lt"/>
              <a:buAutoNum type="arabicPeriod"/>
            </a:pPr>
            <a:r>
              <a:rPr lang="en-US" sz="2100" dirty="0">
                <a:latin typeface="+mj-lt"/>
                <a:ea typeface="ＭＳ Ｐゴシック" charset="0"/>
                <a:cs typeface="Tahoma"/>
              </a:rPr>
              <a:t>Regular Elections</a:t>
            </a:r>
          </a:p>
          <a:p>
            <a:pPr marL="1028700" lvl="1" indent="-514350">
              <a:lnSpc>
                <a:spcPct val="90000"/>
              </a:lnSpc>
              <a:buFont typeface="+mj-lt"/>
              <a:buAutoNum type="arabicPeriod"/>
            </a:pPr>
            <a:r>
              <a:rPr lang="en-US" sz="2100" dirty="0">
                <a:latin typeface="+mj-lt"/>
                <a:ea typeface="ＭＳ Ｐゴシック" charset="0"/>
                <a:cs typeface="Tahoma"/>
              </a:rPr>
              <a:t>Involuntary</a:t>
            </a:r>
          </a:p>
          <a:p>
            <a:pPr marL="1028700" lvl="1" indent="-514350">
              <a:lnSpc>
                <a:spcPct val="90000"/>
              </a:lnSpc>
              <a:buFont typeface="+mj-lt"/>
              <a:buAutoNum type="arabicPeriod"/>
            </a:pPr>
            <a:r>
              <a:rPr lang="en-US" sz="2100" dirty="0">
                <a:latin typeface="+mj-lt"/>
                <a:ea typeface="ＭＳ Ｐゴシック" charset="0"/>
                <a:cs typeface="Tahoma"/>
              </a:rPr>
              <a:t>[Same territory and inhabitants]</a:t>
            </a:r>
          </a:p>
        </p:txBody>
      </p:sp>
      <p:sp>
        <p:nvSpPr>
          <p:cNvPr id="2" name="Footer Placeholder 1"/>
          <p:cNvSpPr>
            <a:spLocks noGrp="1"/>
          </p:cNvSpPr>
          <p:nvPr>
            <p:ph type="ftr" sz="quarter" idx="11"/>
          </p:nvPr>
        </p:nvSpPr>
        <p:spPr/>
        <p:txBody>
          <a:bodyPr/>
          <a:lstStyle/>
          <a:p>
            <a:r>
              <a:rPr lang="en-US" dirty="0"/>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73</a:t>
            </a:fld>
            <a:endParaRPr lang="en-US"/>
          </a:p>
        </p:txBody>
      </p:sp>
      <p:pic>
        <p:nvPicPr>
          <p:cNvPr id="6" name="Picture 5">
            <a:extLst>
              <a:ext uri="{FF2B5EF4-FFF2-40B4-BE49-F238E27FC236}">
                <a16:creationId xmlns:a16="http://schemas.microsoft.com/office/drawing/2014/main" id="{1FFA2FCF-E505-4C45-916C-9BCD9E388522}"/>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776527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ea typeface="ＭＳ Ｐゴシック" charset="0"/>
                <a:cs typeface="ＭＳ Ｐゴシック" charset="0"/>
              </a:rPr>
              <a:t>6. </a:t>
            </a:r>
            <a:r>
              <a:rPr lang="en-US" b="1" dirty="0">
                <a:ea typeface="ＭＳ Ｐゴシック" charset="0"/>
                <a:cs typeface="ＭＳ Ｐゴシック" charset="0"/>
              </a:rPr>
              <a:t>Public Accountability</a:t>
            </a:r>
            <a:endParaRPr lang="en-US" dirty="0"/>
          </a:p>
        </p:txBody>
      </p:sp>
      <p:sp>
        <p:nvSpPr>
          <p:cNvPr id="7" name="Text Placeholder 6"/>
          <p:cNvSpPr>
            <a:spLocks noGrp="1"/>
          </p:cNvSpPr>
          <p:nvPr>
            <p:ph type="body" idx="1"/>
          </p:nvPr>
        </p:nvSpPr>
        <p:spPr>
          <a:xfrm>
            <a:off x="457198" y="1143000"/>
            <a:ext cx="4040188" cy="639762"/>
          </a:xfrm>
        </p:spPr>
        <p:txBody>
          <a:bodyPr>
            <a:normAutofit/>
          </a:bodyPr>
          <a:lstStyle/>
          <a:p>
            <a:r>
              <a:rPr lang="en-US" sz="3200" dirty="0"/>
              <a:t>Full term if …</a:t>
            </a:r>
          </a:p>
        </p:txBody>
      </p:sp>
      <p:sp>
        <p:nvSpPr>
          <p:cNvPr id="8" name="Content Placeholder 7"/>
          <p:cNvSpPr>
            <a:spLocks noGrp="1"/>
          </p:cNvSpPr>
          <p:nvPr>
            <p:ph sz="half" idx="2"/>
          </p:nvPr>
        </p:nvSpPr>
        <p:spPr>
          <a:xfrm>
            <a:off x="457200" y="1782762"/>
            <a:ext cx="4113212" cy="5075237"/>
          </a:xfrm>
        </p:spPr>
        <p:txBody>
          <a:bodyPr>
            <a:normAutofit fontScale="55000" lnSpcReduction="20000"/>
          </a:bodyPr>
          <a:lstStyle/>
          <a:p>
            <a:pPr marL="514350" indent="-514350">
              <a:buFont typeface="+mj-lt"/>
              <a:buAutoNum type="arabicPeriod"/>
            </a:pPr>
            <a:r>
              <a:rPr lang="en-US" sz="3200" dirty="0">
                <a:latin typeface="+mj-lt"/>
              </a:rPr>
              <a:t>LEO assumes an </a:t>
            </a:r>
            <a:r>
              <a:rPr lang="en-US" sz="3200" b="1" dirty="0">
                <a:latin typeface="+mj-lt"/>
              </a:rPr>
              <a:t>appointive public office</a:t>
            </a:r>
            <a:r>
              <a:rPr lang="en-US" sz="3200" dirty="0">
                <a:latin typeface="+mj-lt"/>
              </a:rPr>
              <a:t>.</a:t>
            </a:r>
          </a:p>
          <a:p>
            <a:pPr marL="514350" indent="-514350">
              <a:buFont typeface="+mj-lt"/>
              <a:buAutoNum type="arabicPeriod"/>
            </a:pPr>
            <a:r>
              <a:rPr lang="en-US" sz="3200" dirty="0">
                <a:latin typeface="+mj-lt"/>
              </a:rPr>
              <a:t>LEO </a:t>
            </a:r>
            <a:r>
              <a:rPr lang="en-US" sz="3200" b="1" dirty="0">
                <a:latin typeface="+mj-lt"/>
              </a:rPr>
              <a:t>resigns</a:t>
            </a:r>
            <a:r>
              <a:rPr lang="en-US" sz="3200" dirty="0">
                <a:latin typeface="+mj-lt"/>
              </a:rPr>
              <a:t> from his/her elective post.</a:t>
            </a:r>
          </a:p>
          <a:p>
            <a:pPr marL="514350" indent="-514350">
              <a:buFont typeface="+mj-lt"/>
              <a:buAutoNum type="arabicPeriod"/>
            </a:pPr>
            <a:r>
              <a:rPr lang="en-US" sz="3200" dirty="0">
                <a:latin typeface="+mj-lt"/>
              </a:rPr>
              <a:t>LEO </a:t>
            </a:r>
            <a:r>
              <a:rPr lang="en-US" sz="3200" b="1" dirty="0">
                <a:latin typeface="+mj-lt"/>
              </a:rPr>
              <a:t>abandons</a:t>
            </a:r>
            <a:r>
              <a:rPr lang="en-US" sz="3200" dirty="0">
                <a:latin typeface="+mj-lt"/>
              </a:rPr>
              <a:t> his/her office.</a:t>
            </a:r>
          </a:p>
          <a:p>
            <a:pPr marL="514350" indent="-514350">
              <a:buFont typeface="+mj-lt"/>
              <a:buAutoNum type="arabicPeriod"/>
            </a:pPr>
            <a:r>
              <a:rPr lang="en-US" sz="3200" dirty="0">
                <a:latin typeface="+mj-lt"/>
              </a:rPr>
              <a:t>LEO takes a </a:t>
            </a:r>
            <a:r>
              <a:rPr lang="en-US" sz="3200" b="1" dirty="0">
                <a:latin typeface="+mj-lt"/>
              </a:rPr>
              <a:t>vacation</a:t>
            </a:r>
            <a:r>
              <a:rPr lang="en-US" sz="3200" dirty="0">
                <a:latin typeface="+mj-lt"/>
              </a:rPr>
              <a:t>.</a:t>
            </a:r>
          </a:p>
          <a:p>
            <a:pPr marL="514350" indent="-514350">
              <a:buFont typeface="+mj-lt"/>
              <a:buAutoNum type="arabicPeriod"/>
            </a:pPr>
            <a:r>
              <a:rPr lang="en-US" sz="3200" dirty="0">
                <a:latin typeface="+mj-lt"/>
              </a:rPr>
              <a:t>LEO is placed under </a:t>
            </a:r>
            <a:r>
              <a:rPr lang="en-US" sz="3200" b="1" dirty="0">
                <a:latin typeface="+mj-lt"/>
              </a:rPr>
              <a:t>preventive suspension</a:t>
            </a:r>
            <a:r>
              <a:rPr lang="en-US" sz="3200" dirty="0">
                <a:latin typeface="+mj-lt"/>
              </a:rPr>
              <a:t>.</a:t>
            </a:r>
          </a:p>
          <a:p>
            <a:pPr marL="514350" indent="-514350">
              <a:buFont typeface="+mj-lt"/>
              <a:buAutoNum type="arabicPeriod"/>
            </a:pPr>
            <a:r>
              <a:rPr lang="en-PH" sz="3200" dirty="0">
                <a:effectLst/>
                <a:latin typeface="+mj-lt"/>
                <a:ea typeface="Calibri" panose="020F0502020204030204" pitchFamily="34" charset="0"/>
                <a:cs typeface="Times New Roman" panose="02020603050405020304" pitchFamily="18" charset="0"/>
              </a:rPr>
              <a:t>LEO serves in an </a:t>
            </a:r>
            <a:r>
              <a:rPr lang="en-PH" sz="3200" b="1" dirty="0">
                <a:effectLst/>
                <a:latin typeface="+mj-lt"/>
                <a:ea typeface="Calibri" panose="020F0502020204030204" pitchFamily="34" charset="0"/>
                <a:cs typeface="Times New Roman" panose="02020603050405020304" pitchFamily="18" charset="0"/>
              </a:rPr>
              <a:t>acting capacity </a:t>
            </a:r>
            <a:r>
              <a:rPr lang="en-PH" sz="3200" dirty="0">
                <a:effectLst/>
                <a:latin typeface="+mj-lt"/>
                <a:ea typeface="Calibri" panose="020F0502020204030204" pitchFamily="34" charset="0"/>
                <a:cs typeface="Times New Roman" panose="02020603050405020304" pitchFamily="18" charset="0"/>
              </a:rPr>
              <a:t>because of a temporary vacancy.</a:t>
            </a:r>
          </a:p>
          <a:p>
            <a:pPr marL="514350" indent="-514350">
              <a:buFont typeface="+mj-lt"/>
              <a:buAutoNum type="arabicPeriod"/>
            </a:pPr>
            <a:r>
              <a:rPr lang="en-US" sz="3200" kern="100" dirty="0">
                <a:effectLst/>
                <a:latin typeface="+mj-lt"/>
                <a:ea typeface="Calibri" panose="020F0502020204030204" pitchFamily="34" charset="0"/>
                <a:cs typeface="Times New Roman" panose="02020603050405020304" pitchFamily="18" charset="0"/>
              </a:rPr>
              <a:t>LEO who </a:t>
            </a:r>
            <a:r>
              <a:rPr lang="en-US" sz="3200" b="1" kern="100" dirty="0">
                <a:effectLst/>
                <a:latin typeface="+mj-lt"/>
                <a:ea typeface="Calibri" panose="020F0502020204030204" pitchFamily="34" charset="0"/>
                <a:cs typeface="Times New Roman" panose="02020603050405020304" pitchFamily="18" charset="0"/>
              </a:rPr>
              <a:t>vacates</a:t>
            </a:r>
            <a:r>
              <a:rPr lang="en-US" sz="3200" kern="100" dirty="0">
                <a:effectLst/>
                <a:latin typeface="+mj-lt"/>
                <a:ea typeface="Calibri" panose="020F0502020204030204" pitchFamily="34" charset="0"/>
                <a:cs typeface="Times New Roman" panose="02020603050405020304" pitchFamily="18" charset="0"/>
              </a:rPr>
              <a:t> an office because of an immediately executory decision of </a:t>
            </a:r>
            <a:r>
              <a:rPr lang="en-US" sz="3200" b="1" kern="100" dirty="0">
                <a:effectLst/>
                <a:latin typeface="+mj-lt"/>
                <a:ea typeface="Calibri" panose="020F0502020204030204" pitchFamily="34" charset="0"/>
                <a:cs typeface="Times New Roman" panose="02020603050405020304" pitchFamily="18" charset="0"/>
              </a:rPr>
              <a:t>dismissal by the Ombudsman</a:t>
            </a:r>
            <a:r>
              <a:rPr lang="en-US" sz="3200" kern="100" dirty="0">
                <a:effectLst/>
                <a:latin typeface="+mj-lt"/>
                <a:ea typeface="Calibri" panose="020F0502020204030204" pitchFamily="34" charset="0"/>
                <a:cs typeface="Times New Roman" panose="02020603050405020304" pitchFamily="18" charset="0"/>
              </a:rPr>
              <a:t>.</a:t>
            </a:r>
            <a:endParaRPr lang="en-US" sz="3200" dirty="0">
              <a:latin typeface="+mj-lt"/>
            </a:endParaRPr>
          </a:p>
          <a:p>
            <a:pPr marL="514350" indent="-514350">
              <a:buFont typeface="+mj-lt"/>
              <a:buAutoNum type="arabicPeriod"/>
            </a:pPr>
            <a:r>
              <a:rPr lang="en-US" sz="3200" dirty="0">
                <a:effectLst/>
                <a:latin typeface="+mj-lt"/>
                <a:ea typeface="Calibri" panose="020F0502020204030204" pitchFamily="34" charset="0"/>
                <a:cs typeface="Times New Roman" panose="02020603050405020304" pitchFamily="18" charset="0"/>
              </a:rPr>
              <a:t>An LGU is </a:t>
            </a:r>
            <a:r>
              <a:rPr lang="en-US" sz="3200" b="1" dirty="0">
                <a:effectLst/>
                <a:latin typeface="+mj-lt"/>
                <a:ea typeface="Calibri" panose="020F0502020204030204" pitchFamily="34" charset="0"/>
                <a:cs typeface="Times New Roman" panose="02020603050405020304" pitchFamily="18" charset="0"/>
              </a:rPr>
              <a:t>converted to a different level of LGU </a:t>
            </a:r>
            <a:r>
              <a:rPr lang="en-US" sz="3200" dirty="0">
                <a:effectLst/>
                <a:latin typeface="+mj-lt"/>
                <a:ea typeface="Calibri" panose="020F0502020204030204" pitchFamily="34" charset="0"/>
                <a:cs typeface="Times New Roman" panose="02020603050405020304" pitchFamily="18" charset="0"/>
              </a:rPr>
              <a:t>(same territory and inhabitants) when the LEO has served 3 consecutive terms for the same office.</a:t>
            </a:r>
            <a:endParaRPr lang="en-US" sz="3200" dirty="0">
              <a:latin typeface="+mj-lt"/>
            </a:endParaRPr>
          </a:p>
        </p:txBody>
      </p:sp>
      <p:sp>
        <p:nvSpPr>
          <p:cNvPr id="9" name="Text Placeholder 8"/>
          <p:cNvSpPr>
            <a:spLocks noGrp="1"/>
          </p:cNvSpPr>
          <p:nvPr>
            <p:ph type="body" sz="quarter" idx="3"/>
          </p:nvPr>
        </p:nvSpPr>
        <p:spPr>
          <a:xfrm>
            <a:off x="4646616" y="1141239"/>
            <a:ext cx="4497385" cy="639762"/>
          </a:xfrm>
        </p:spPr>
        <p:txBody>
          <a:bodyPr>
            <a:normAutofit/>
          </a:bodyPr>
          <a:lstStyle/>
          <a:p>
            <a:r>
              <a:rPr lang="en-US" sz="3200" dirty="0"/>
              <a:t>Not full term when …</a:t>
            </a:r>
          </a:p>
        </p:txBody>
      </p:sp>
      <p:sp>
        <p:nvSpPr>
          <p:cNvPr id="10" name="Content Placeholder 9"/>
          <p:cNvSpPr>
            <a:spLocks noGrp="1"/>
          </p:cNvSpPr>
          <p:nvPr>
            <p:ph sz="quarter" idx="4"/>
          </p:nvPr>
        </p:nvSpPr>
        <p:spPr>
          <a:xfrm>
            <a:off x="4570411" y="1781001"/>
            <a:ext cx="4573589" cy="4845841"/>
          </a:xfrm>
        </p:spPr>
        <p:txBody>
          <a:bodyPr>
            <a:normAutofit fontScale="55000" lnSpcReduction="20000"/>
          </a:bodyPr>
          <a:lstStyle/>
          <a:p>
            <a:pPr marL="514800" lvl="0" indent="-514800">
              <a:buFont typeface="+mj-lt"/>
              <a:buAutoNum type="arabicPeriod"/>
              <a:tabLst>
                <a:tab pos="228600" algn="l"/>
                <a:tab pos="457200" algn="l"/>
              </a:tabLst>
            </a:pPr>
            <a:r>
              <a:rPr lang="en-US" sz="3200" kern="100" dirty="0">
                <a:effectLst/>
                <a:latin typeface="+mj-lt"/>
                <a:ea typeface="Calibri" panose="020F0502020204030204" pitchFamily="34" charset="0"/>
                <a:cs typeface="Times New Roman" panose="02020603050405020304" pitchFamily="18" charset="0"/>
              </a:rPr>
              <a:t>LEO assumes an elective post via </a:t>
            </a:r>
            <a:r>
              <a:rPr lang="en-US" sz="3200" b="1" kern="100" dirty="0">
                <a:effectLst/>
                <a:latin typeface="+mj-lt"/>
                <a:ea typeface="Calibri" panose="020F0502020204030204" pitchFamily="34" charset="0"/>
                <a:cs typeface="Times New Roman" panose="02020603050405020304" pitchFamily="18" charset="0"/>
              </a:rPr>
              <a:t>succession</a:t>
            </a:r>
            <a:r>
              <a:rPr lang="en-US" sz="3200" kern="100" dirty="0">
                <a:effectLst/>
                <a:latin typeface="+mj-lt"/>
                <a:ea typeface="Calibri" panose="020F0502020204030204" pitchFamily="34" charset="0"/>
                <a:cs typeface="Times New Roman" panose="02020603050405020304" pitchFamily="18" charset="0"/>
              </a:rPr>
              <a:t> due to a permanent vacancy.</a:t>
            </a:r>
            <a:endParaRPr lang="en-PH" sz="3200" kern="100" dirty="0">
              <a:effectLst/>
              <a:latin typeface="+mj-lt"/>
              <a:ea typeface="Calibri" panose="020F0502020204030204" pitchFamily="34" charset="0"/>
              <a:cs typeface="Times New Roman" panose="02020603050405020304" pitchFamily="18" charset="0"/>
            </a:endParaRPr>
          </a:p>
          <a:p>
            <a:pPr marL="514800" lvl="0" indent="-514800" algn="just">
              <a:buFont typeface="+mj-lt"/>
              <a:buAutoNum type="arabicPeriod"/>
              <a:tabLst>
                <a:tab pos="228600" algn="l"/>
                <a:tab pos="457200" algn="l"/>
              </a:tabLst>
            </a:pPr>
            <a:r>
              <a:rPr lang="en-US" sz="3200" kern="100" dirty="0">
                <a:effectLst/>
                <a:latin typeface="+mj-lt"/>
                <a:ea typeface="Calibri" panose="020F0502020204030204" pitchFamily="34" charset="0"/>
                <a:cs typeface="Times New Roman" panose="02020603050405020304" pitchFamily="18" charset="0"/>
              </a:rPr>
              <a:t>LEO who </a:t>
            </a:r>
            <a:r>
              <a:rPr lang="en-US" sz="3200" b="1" kern="100" dirty="0">
                <a:effectLst/>
                <a:latin typeface="+mj-lt"/>
                <a:ea typeface="Calibri" panose="020F0502020204030204" pitchFamily="34" charset="0"/>
                <a:cs typeface="Times New Roman" panose="02020603050405020304" pitchFamily="18" charset="0"/>
              </a:rPr>
              <a:t>assumes</a:t>
            </a:r>
            <a:r>
              <a:rPr lang="en-US" sz="3200" kern="100" dirty="0">
                <a:effectLst/>
                <a:latin typeface="+mj-lt"/>
                <a:ea typeface="Calibri" panose="020F0502020204030204" pitchFamily="34" charset="0"/>
                <a:cs typeface="Times New Roman" panose="02020603050405020304" pitchFamily="18" charset="0"/>
              </a:rPr>
              <a:t> an elective post because of an immediately executory decision of </a:t>
            </a:r>
            <a:r>
              <a:rPr lang="en-US" sz="3200" b="1" kern="100" dirty="0">
                <a:effectLst/>
                <a:latin typeface="+mj-lt"/>
                <a:ea typeface="Calibri" panose="020F0502020204030204" pitchFamily="34" charset="0"/>
                <a:cs typeface="Times New Roman" panose="02020603050405020304" pitchFamily="18" charset="0"/>
              </a:rPr>
              <a:t>dismissal of the Ombudsman</a:t>
            </a:r>
            <a:r>
              <a:rPr lang="en-US" sz="3200" kern="100" dirty="0">
                <a:effectLst/>
                <a:latin typeface="+mj-lt"/>
                <a:ea typeface="Calibri" panose="020F0502020204030204" pitchFamily="34" charset="0"/>
                <a:cs typeface="Times New Roman" panose="02020603050405020304" pitchFamily="18" charset="0"/>
              </a:rPr>
              <a:t>.</a:t>
            </a:r>
            <a:endParaRPr lang="en-PH" sz="3200" kern="100" dirty="0">
              <a:latin typeface="+mj-lt"/>
              <a:ea typeface="Calibri" panose="020F0502020204030204" pitchFamily="34" charset="0"/>
              <a:cs typeface="Times New Roman" panose="02020603050405020304" pitchFamily="18" charset="0"/>
            </a:endParaRPr>
          </a:p>
          <a:p>
            <a:pPr marL="514800" lvl="0" indent="-514800" algn="just">
              <a:buFont typeface="+mj-lt"/>
              <a:buAutoNum type="arabicPeriod"/>
              <a:tabLst>
                <a:tab pos="228600" algn="l"/>
                <a:tab pos="457200" algn="l"/>
              </a:tabLst>
            </a:pPr>
            <a:r>
              <a:rPr lang="en-US" sz="3200" dirty="0">
                <a:latin typeface="+mj-lt"/>
              </a:rPr>
              <a:t>LEO is </a:t>
            </a:r>
            <a:r>
              <a:rPr lang="en-US" sz="3200" b="1" dirty="0">
                <a:latin typeface="+mj-lt"/>
              </a:rPr>
              <a:t>suspended</a:t>
            </a:r>
            <a:r>
              <a:rPr lang="en-US" sz="3200" dirty="0">
                <a:latin typeface="+mj-lt"/>
              </a:rPr>
              <a:t>.</a:t>
            </a:r>
          </a:p>
          <a:p>
            <a:pPr marL="514800" lvl="0" indent="-514800">
              <a:buFont typeface="+mj-lt"/>
              <a:buAutoNum type="arabicPeriod"/>
              <a:tabLst>
                <a:tab pos="228600" algn="l"/>
                <a:tab pos="457200" algn="l"/>
              </a:tabLst>
            </a:pPr>
            <a:r>
              <a:rPr lang="en-US" sz="3200" kern="100" dirty="0">
                <a:effectLst/>
                <a:latin typeface="+mj-lt"/>
                <a:ea typeface="Calibri" panose="020F0502020204030204" pitchFamily="34" charset="0"/>
                <a:cs typeface="Times New Roman" panose="02020603050405020304" pitchFamily="18" charset="0"/>
              </a:rPr>
              <a:t>LEO assumes office after </a:t>
            </a:r>
            <a:r>
              <a:rPr lang="en-US" sz="3200" b="1" kern="100" dirty="0">
                <a:effectLst/>
                <a:latin typeface="+mj-lt"/>
                <a:ea typeface="Calibri" panose="020F0502020204030204" pitchFamily="34" charset="0"/>
                <a:cs typeface="Times New Roman" panose="02020603050405020304" pitchFamily="18" charset="0"/>
              </a:rPr>
              <a:t>winning</a:t>
            </a:r>
            <a:r>
              <a:rPr lang="en-US" sz="3200" kern="100" dirty="0">
                <a:effectLst/>
                <a:latin typeface="+mj-lt"/>
                <a:ea typeface="Calibri" panose="020F0502020204030204" pitchFamily="34" charset="0"/>
                <a:cs typeface="Times New Roman" panose="02020603050405020304" pitchFamily="18" charset="0"/>
              </a:rPr>
              <a:t> in a </a:t>
            </a:r>
            <a:r>
              <a:rPr lang="en-US" sz="3200" b="1" kern="100" dirty="0">
                <a:effectLst/>
                <a:latin typeface="+mj-lt"/>
                <a:ea typeface="Calibri" panose="020F0502020204030204" pitchFamily="34" charset="0"/>
                <a:cs typeface="Times New Roman" panose="02020603050405020304" pitchFamily="18" charset="0"/>
              </a:rPr>
              <a:t>recall election</a:t>
            </a:r>
            <a:r>
              <a:rPr lang="en-US" sz="3200" kern="100" dirty="0">
                <a:effectLst/>
                <a:latin typeface="+mj-lt"/>
                <a:ea typeface="Calibri" panose="020F0502020204030204" pitchFamily="34" charset="0"/>
                <a:cs typeface="Times New Roman" panose="02020603050405020304" pitchFamily="18" charset="0"/>
              </a:rPr>
              <a:t>.</a:t>
            </a:r>
          </a:p>
          <a:p>
            <a:pPr marL="514800" indent="-514800">
              <a:buFont typeface="+mj-lt"/>
              <a:buAutoNum type="arabicPeriod"/>
              <a:tabLst>
                <a:tab pos="228600" algn="l"/>
                <a:tab pos="457200" algn="l"/>
              </a:tabLst>
            </a:pPr>
            <a:r>
              <a:rPr lang="en-US" sz="3200" kern="100" dirty="0">
                <a:effectLst/>
                <a:latin typeface="+mj-lt"/>
                <a:ea typeface="Calibri" panose="020F0502020204030204" pitchFamily="34" charset="0"/>
                <a:cs typeface="Times New Roman" panose="02020603050405020304" pitchFamily="18" charset="0"/>
              </a:rPr>
              <a:t>LEO </a:t>
            </a:r>
            <a:r>
              <a:rPr lang="en-US" sz="3200" b="1" kern="100" dirty="0">
                <a:effectLst/>
                <a:latin typeface="+mj-lt"/>
                <a:ea typeface="Calibri" panose="020F0502020204030204" pitchFamily="34" charset="0"/>
                <a:cs typeface="Times New Roman" panose="02020603050405020304" pitchFamily="18" charset="0"/>
              </a:rPr>
              <a:t>loses</a:t>
            </a:r>
            <a:r>
              <a:rPr lang="en-US" sz="3200" kern="100" dirty="0">
                <a:effectLst/>
                <a:latin typeface="+mj-lt"/>
                <a:ea typeface="Calibri" panose="020F0502020204030204" pitchFamily="34" charset="0"/>
                <a:cs typeface="Times New Roman" panose="02020603050405020304" pitchFamily="18" charset="0"/>
              </a:rPr>
              <a:t> in a </a:t>
            </a:r>
            <a:r>
              <a:rPr lang="en-US" sz="3200" b="1" kern="100" dirty="0">
                <a:effectLst/>
                <a:latin typeface="+mj-lt"/>
                <a:ea typeface="Calibri" panose="020F0502020204030204" pitchFamily="34" charset="0"/>
                <a:cs typeface="Times New Roman" panose="02020603050405020304" pitchFamily="18" charset="0"/>
              </a:rPr>
              <a:t>recall election </a:t>
            </a:r>
            <a:r>
              <a:rPr lang="en-US" sz="3200" kern="100" dirty="0">
                <a:effectLst/>
                <a:latin typeface="+mj-lt"/>
                <a:ea typeface="Calibri" panose="020F0502020204030204" pitchFamily="34" charset="0"/>
                <a:cs typeface="Times New Roman" panose="02020603050405020304" pitchFamily="18" charset="0"/>
              </a:rPr>
              <a:t>and ousted from office.</a:t>
            </a:r>
          </a:p>
          <a:p>
            <a:pPr marL="514800" indent="-514800">
              <a:buFont typeface="+mj-lt"/>
              <a:buAutoNum type="arabicPeriod"/>
              <a:tabLst>
                <a:tab pos="228600" algn="l"/>
                <a:tab pos="457200" algn="l"/>
              </a:tabLst>
            </a:pPr>
            <a:r>
              <a:rPr lang="en-US" sz="3200" kern="100" dirty="0">
                <a:effectLst/>
                <a:latin typeface="+mj-lt"/>
                <a:ea typeface="Calibri" panose="020F0502020204030204" pitchFamily="34" charset="0"/>
                <a:cs typeface="Times New Roman" panose="02020603050405020304" pitchFamily="18" charset="0"/>
              </a:rPr>
              <a:t>LEO is ousted from his/her office because of a </a:t>
            </a:r>
            <a:r>
              <a:rPr lang="en-US" sz="3200" b="1" kern="100" dirty="0">
                <a:effectLst/>
                <a:latin typeface="+mj-lt"/>
                <a:ea typeface="Calibri" panose="020F0502020204030204" pitchFamily="34" charset="0"/>
                <a:cs typeface="Times New Roman" panose="02020603050405020304" pitchFamily="18" charset="0"/>
              </a:rPr>
              <a:t>quo warranto</a:t>
            </a:r>
            <a:r>
              <a:rPr lang="en-US" sz="3200" kern="100" dirty="0">
                <a:effectLst/>
                <a:latin typeface="+mj-lt"/>
                <a:ea typeface="Calibri" panose="020F0502020204030204" pitchFamily="34" charset="0"/>
                <a:cs typeface="Times New Roman" panose="02020603050405020304" pitchFamily="18" charset="0"/>
              </a:rPr>
              <a:t> case.</a:t>
            </a:r>
          </a:p>
          <a:p>
            <a:pPr marL="514800" indent="-514800">
              <a:buFont typeface="+mj-lt"/>
              <a:buAutoNum type="arabicPeriod"/>
              <a:tabLst>
                <a:tab pos="228600" algn="l"/>
                <a:tab pos="457200" algn="l"/>
              </a:tabLst>
            </a:pPr>
            <a:r>
              <a:rPr lang="en-US" sz="3200" kern="100" dirty="0">
                <a:effectLst/>
                <a:latin typeface="+mj-lt"/>
                <a:ea typeface="Calibri" panose="020F0502020204030204" pitchFamily="34" charset="0"/>
                <a:cs typeface="Times New Roman" panose="02020603050405020304" pitchFamily="18" charset="0"/>
              </a:rPr>
              <a:t>LEO wins an </a:t>
            </a:r>
            <a:r>
              <a:rPr lang="en-US" sz="3200" b="1" kern="100" dirty="0">
                <a:effectLst/>
                <a:latin typeface="+mj-lt"/>
                <a:ea typeface="Calibri" panose="020F0502020204030204" pitchFamily="34" charset="0"/>
                <a:cs typeface="Times New Roman" panose="02020603050405020304" pitchFamily="18" charset="0"/>
              </a:rPr>
              <a:t>Election Protest</a:t>
            </a:r>
            <a:r>
              <a:rPr lang="en-US" sz="3200" kern="100" dirty="0">
                <a:effectLst/>
                <a:latin typeface="+mj-lt"/>
                <a:ea typeface="Calibri" panose="020F0502020204030204" pitchFamily="34" charset="0"/>
                <a:cs typeface="Times New Roman" panose="02020603050405020304" pitchFamily="18" charset="0"/>
              </a:rPr>
              <a:t>.</a:t>
            </a:r>
            <a:endParaRPr lang="en-PH" sz="3200" kern="100" dirty="0">
              <a:effectLst/>
              <a:latin typeface="+mj-lt"/>
              <a:ea typeface="Calibri" panose="020F0502020204030204" pitchFamily="34" charset="0"/>
              <a:cs typeface="Times New Roman" panose="02020603050405020304" pitchFamily="18" charset="0"/>
            </a:endParaRPr>
          </a:p>
          <a:p>
            <a:pPr marL="514800" indent="-514800">
              <a:buFont typeface="+mj-lt"/>
              <a:buAutoNum type="arabicPeriod"/>
              <a:tabLst>
                <a:tab pos="228600" algn="l"/>
                <a:tab pos="457200" algn="l"/>
              </a:tabLst>
            </a:pPr>
            <a:r>
              <a:rPr lang="en-US" sz="3200" kern="100" dirty="0">
                <a:effectLst/>
                <a:latin typeface="+mj-lt"/>
                <a:ea typeface="Calibri" panose="020F0502020204030204" pitchFamily="34" charset="0"/>
                <a:cs typeface="Times New Roman" panose="02020603050405020304" pitchFamily="18" charset="0"/>
              </a:rPr>
              <a:t>LEO wins a Petition for </a:t>
            </a:r>
            <a:r>
              <a:rPr lang="en-US" sz="3200" b="1" kern="100" dirty="0">
                <a:effectLst/>
                <a:latin typeface="+mj-lt"/>
                <a:ea typeface="Calibri" panose="020F0502020204030204" pitchFamily="34" charset="0"/>
                <a:cs typeface="Times New Roman" panose="02020603050405020304" pitchFamily="18" charset="0"/>
              </a:rPr>
              <a:t>correction of manifest errors</a:t>
            </a:r>
            <a:r>
              <a:rPr lang="en-US" sz="3200" kern="100" dirty="0">
                <a:effectLst/>
                <a:latin typeface="+mj-lt"/>
                <a:ea typeface="Calibri" panose="020F0502020204030204" pitchFamily="34" charset="0"/>
                <a:cs typeface="Times New Roman" panose="02020603050405020304" pitchFamily="18" charset="0"/>
              </a:rPr>
              <a:t>.</a:t>
            </a:r>
            <a:endParaRPr lang="en-PH" sz="3200" kern="100" dirty="0">
              <a:effectLst/>
              <a:latin typeface="+mj-lt"/>
              <a:ea typeface="Calibri" panose="020F0502020204030204" pitchFamily="34" charset="0"/>
              <a:cs typeface="Times New Roman" panose="02020603050405020304" pitchFamily="18" charset="0"/>
            </a:endParaRPr>
          </a:p>
          <a:p>
            <a:pPr marL="514800" indent="-514800">
              <a:buFont typeface="+mj-lt"/>
              <a:buAutoNum type="arabicPeriod"/>
              <a:tabLst>
                <a:tab pos="228600" algn="l"/>
                <a:tab pos="457200" algn="l"/>
              </a:tabLst>
            </a:pPr>
            <a:r>
              <a:rPr lang="en-US" sz="3200" kern="100" dirty="0">
                <a:effectLst/>
                <a:latin typeface="+mj-lt"/>
                <a:ea typeface="Calibri" panose="020F0502020204030204" pitchFamily="34" charset="0"/>
                <a:cs typeface="Times New Roman" panose="02020603050405020304" pitchFamily="18" charset="0"/>
              </a:rPr>
              <a:t>LEO is removed from office after his/her </a:t>
            </a:r>
            <a:r>
              <a:rPr lang="en-US" sz="3200" b="1" kern="100" dirty="0">
                <a:effectLst/>
                <a:latin typeface="+mj-lt"/>
                <a:ea typeface="Calibri" panose="020F0502020204030204" pitchFamily="34" charset="0"/>
                <a:cs typeface="Times New Roman" panose="02020603050405020304" pitchFamily="18" charset="0"/>
              </a:rPr>
              <a:t>proclamation is annulled</a:t>
            </a:r>
            <a:r>
              <a:rPr lang="en-US" sz="3200" kern="100" dirty="0">
                <a:effectLst/>
                <a:latin typeface="+mj-lt"/>
                <a:ea typeface="Calibri" panose="020F0502020204030204" pitchFamily="34" charset="0"/>
                <a:cs typeface="Times New Roman" panose="02020603050405020304" pitchFamily="18" charset="0"/>
              </a:rPr>
              <a:t>.</a:t>
            </a:r>
            <a:endParaRPr lang="en-PH" sz="3200" kern="100" dirty="0">
              <a:effectLst/>
              <a:latin typeface="+mj-lt"/>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Local Government Law Reviewer, Agra</a:t>
            </a:r>
          </a:p>
        </p:txBody>
      </p:sp>
      <p:sp>
        <p:nvSpPr>
          <p:cNvPr id="5" name="Slide Number Placeholder 4"/>
          <p:cNvSpPr>
            <a:spLocks noGrp="1"/>
          </p:cNvSpPr>
          <p:nvPr>
            <p:ph type="sldNum" sz="quarter" idx="12"/>
          </p:nvPr>
        </p:nvSpPr>
        <p:spPr/>
        <p:txBody>
          <a:bodyPr/>
          <a:lstStyle/>
          <a:p>
            <a:fld id="{454FDB51-555C-E74B-91B2-7BF6CED12C86}" type="slidenum">
              <a:rPr lang="en-US" smtClean="0"/>
              <a:t>74</a:t>
            </a:fld>
            <a:endParaRPr lang="en-US"/>
          </a:p>
        </p:txBody>
      </p:sp>
      <p:pic>
        <p:nvPicPr>
          <p:cNvPr id="11" name="Picture 10">
            <a:extLst>
              <a:ext uri="{FF2B5EF4-FFF2-40B4-BE49-F238E27FC236}">
                <a16:creationId xmlns:a16="http://schemas.microsoft.com/office/drawing/2014/main" id="{B76D1130-644E-DC49-AD66-33740DB68F66}"/>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421429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ea typeface="ＭＳ Ｐゴシック" charset="0"/>
                <a:cs typeface="Tahoma"/>
              </a:rPr>
              <a:t>6. </a:t>
            </a:r>
            <a:r>
              <a:rPr lang="en-US" b="1" dirty="0">
                <a:ea typeface="ＭＳ Ｐゴシック" charset="0"/>
                <a:cs typeface="Tahoma"/>
              </a:rPr>
              <a:t>Public Accountability</a:t>
            </a:r>
          </a:p>
        </p:txBody>
      </p:sp>
      <p:sp>
        <p:nvSpPr>
          <p:cNvPr id="13315" name="Rectangle 3"/>
          <p:cNvSpPr>
            <a:spLocks noGrp="1" noChangeArrowheads="1"/>
          </p:cNvSpPr>
          <p:nvPr>
            <p:ph type="body" idx="1"/>
          </p:nvPr>
        </p:nvSpPr>
        <p:spPr/>
        <p:txBody>
          <a:bodyPr/>
          <a:lstStyle/>
          <a:p>
            <a:pPr eaLnBrk="1" hangingPunct="1">
              <a:buFont typeface="Wingdings" charset="0"/>
              <a:buNone/>
            </a:pPr>
            <a:r>
              <a:rPr lang="en-US" b="1" i="1" dirty="0">
                <a:latin typeface="+mj-lt"/>
                <a:ea typeface="ＭＳ Ｐゴシック" charset="0"/>
                <a:cs typeface="Tahoma"/>
              </a:rPr>
              <a:t>Disciplinary Action: </a:t>
            </a:r>
            <a:r>
              <a:rPr lang="en-US" dirty="0">
                <a:latin typeface="+mj-lt"/>
                <a:ea typeface="ＭＳ Ｐゴシック" charset="0"/>
                <a:cs typeface="Tahoma"/>
              </a:rPr>
              <a:t>Violation of</a:t>
            </a:r>
          </a:p>
          <a:p>
            <a:pPr marL="514350" indent="-514350" eaLnBrk="1" hangingPunct="1">
              <a:buFont typeface="+mj-lt"/>
              <a:buAutoNum type="arabicPeriod"/>
            </a:pPr>
            <a:r>
              <a:rPr lang="en-US" dirty="0">
                <a:latin typeface="+mj-lt"/>
                <a:ea typeface="ＭＳ Ｐゴシック" charset="0"/>
                <a:cs typeface="Tahoma"/>
              </a:rPr>
              <a:t>1991 Local Government Code</a:t>
            </a:r>
          </a:p>
          <a:p>
            <a:pPr marL="514350" indent="-514350" eaLnBrk="1" hangingPunct="1">
              <a:buFont typeface="+mj-lt"/>
              <a:buAutoNum type="arabicPeriod"/>
            </a:pPr>
            <a:r>
              <a:rPr lang="en-US" dirty="0">
                <a:latin typeface="+mj-lt"/>
                <a:ea typeface="ＭＳ Ｐゴシック" charset="0"/>
                <a:cs typeface="Tahoma"/>
              </a:rPr>
              <a:t>Anti-Graft and Corrupt Practices Act</a:t>
            </a:r>
          </a:p>
          <a:p>
            <a:pPr marL="514350" indent="-514350" eaLnBrk="1" hangingPunct="1">
              <a:buFont typeface="+mj-lt"/>
              <a:buAutoNum type="arabicPeriod"/>
            </a:pPr>
            <a:r>
              <a:rPr lang="en-US" dirty="0">
                <a:latin typeface="+mj-lt"/>
                <a:ea typeface="ＭＳ Ｐゴシック" charset="0"/>
                <a:cs typeface="Tahoma"/>
              </a:rPr>
              <a:t>Revised Penal Code and other Penal Laws</a:t>
            </a:r>
          </a:p>
          <a:p>
            <a:pPr marL="514350" indent="-514350" eaLnBrk="1" hangingPunct="1">
              <a:buFont typeface="+mj-lt"/>
              <a:buAutoNum type="arabicPeriod"/>
            </a:pPr>
            <a:r>
              <a:rPr lang="en-US" dirty="0">
                <a:latin typeface="+mj-lt"/>
                <a:ea typeface="ＭＳ Ｐゴシック" charset="0"/>
                <a:cs typeface="Tahoma"/>
              </a:rPr>
              <a:t>Omnibus Election Code</a:t>
            </a:r>
          </a:p>
          <a:p>
            <a:pPr marL="514350" indent="-514350" eaLnBrk="1" hangingPunct="1">
              <a:buFont typeface="+mj-lt"/>
              <a:buAutoNum type="arabicPeriod"/>
            </a:pPr>
            <a:r>
              <a:rPr lang="en-US" dirty="0">
                <a:latin typeface="+mj-lt"/>
                <a:ea typeface="ＭＳ Ｐゴシック" charset="0"/>
                <a:cs typeface="Tahoma"/>
              </a:rPr>
              <a:t>Other Special Laws</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75</a:t>
            </a:fld>
            <a:endParaRPr lang="en-US"/>
          </a:p>
        </p:txBody>
      </p:sp>
      <p:pic>
        <p:nvPicPr>
          <p:cNvPr id="6" name="Picture 5">
            <a:extLst>
              <a:ext uri="{FF2B5EF4-FFF2-40B4-BE49-F238E27FC236}">
                <a16:creationId xmlns:a16="http://schemas.microsoft.com/office/drawing/2014/main" id="{43E659B8-CD32-0C4E-95D5-78496C57A576}"/>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149690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92446"/>
            <a:ext cx="8229600" cy="1143000"/>
          </a:xfrm>
        </p:spPr>
        <p:txBody>
          <a:bodyPr/>
          <a:lstStyle/>
          <a:p>
            <a:pPr eaLnBrk="1" hangingPunct="1"/>
            <a:r>
              <a:rPr lang="en-US" dirty="0">
                <a:ea typeface="ＭＳ Ｐゴシック" charset="0"/>
                <a:cs typeface="Tahoma"/>
              </a:rPr>
              <a:t>6. </a:t>
            </a:r>
            <a:r>
              <a:rPr lang="en-US" b="1" dirty="0">
                <a:ea typeface="ＭＳ Ｐゴシック" charset="0"/>
                <a:cs typeface="Tahoma"/>
              </a:rPr>
              <a:t>Public Accountability</a:t>
            </a:r>
          </a:p>
        </p:txBody>
      </p:sp>
      <p:sp>
        <p:nvSpPr>
          <p:cNvPr id="14339" name="Rectangle 3"/>
          <p:cNvSpPr>
            <a:spLocks noGrp="1" noChangeArrowheads="1"/>
          </p:cNvSpPr>
          <p:nvPr>
            <p:ph type="body" idx="1"/>
          </p:nvPr>
        </p:nvSpPr>
        <p:spPr>
          <a:xfrm>
            <a:off x="244247" y="1068514"/>
            <a:ext cx="8719621" cy="5542909"/>
          </a:xfrm>
        </p:spPr>
        <p:txBody>
          <a:bodyPr>
            <a:normAutofit fontScale="92500"/>
          </a:bodyPr>
          <a:lstStyle/>
          <a:p>
            <a:pPr marL="609600" indent="-609600" eaLnBrk="1" hangingPunct="1">
              <a:lnSpc>
                <a:spcPct val="80000"/>
              </a:lnSpc>
              <a:buFont typeface="Wingdings" charset="0"/>
              <a:buNone/>
            </a:pPr>
            <a:r>
              <a:rPr lang="en-US" sz="2800" b="1" i="1" dirty="0">
                <a:latin typeface="+mj-lt"/>
                <a:ea typeface="ＭＳ Ｐゴシック" charset="0"/>
                <a:cs typeface="Tahoma"/>
              </a:rPr>
              <a:t>Offenses: </a:t>
            </a:r>
            <a:r>
              <a:rPr lang="en-US" sz="2800" dirty="0">
                <a:latin typeface="+mj-lt"/>
                <a:ea typeface="ＭＳ Ｐゴシック" charset="0"/>
                <a:cs typeface="Tahoma"/>
              </a:rPr>
              <a:t>Examples</a:t>
            </a:r>
            <a:endParaRPr lang="en-US" sz="2800" b="1" i="1" dirty="0">
              <a:latin typeface="+mj-lt"/>
              <a:ea typeface="ＭＳ Ｐゴシック" charset="0"/>
              <a:cs typeface="Tahoma"/>
            </a:endParaRP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Usurpation of Authority (mayor under preventive suspension)</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Reliance on Subordinates (exception)</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Technical </a:t>
            </a:r>
            <a:r>
              <a:rPr lang="en-US" sz="2300" dirty="0" err="1">
                <a:latin typeface="+mj-lt"/>
                <a:ea typeface="ＭＳ Ｐゴシック" charset="0"/>
                <a:cs typeface="Tahoma"/>
              </a:rPr>
              <a:t>Malversation</a:t>
            </a:r>
            <a:r>
              <a:rPr lang="en-US" sz="2300" dirty="0">
                <a:latin typeface="+mj-lt"/>
                <a:ea typeface="ＭＳ Ｐゴシック" charset="0"/>
                <a:cs typeface="Tahoma"/>
              </a:rPr>
              <a:t> (use diverted)</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Unwarranted Benefits (salary to dismissed employee)</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Financial or Pecuniary Interest (license to cockpits)</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Moral Turpitude (fencing)</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Bad Faith (signing of voucher)</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Illegal Dismissal (corporate vs. personal liability)</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Grossly disadvantageous contract </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COA-approved Disbursements</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Partial Restitution of Cash Shortage (misappropriation)</a:t>
            </a:r>
          </a:p>
          <a:p>
            <a:pPr marL="609600" indent="-609600" eaLnBrk="1" hangingPunct="1">
              <a:lnSpc>
                <a:spcPct val="80000"/>
              </a:lnSpc>
              <a:buFont typeface="Wingdings" charset="0"/>
              <a:buAutoNum type="arabicPeriod"/>
            </a:pPr>
            <a:r>
              <a:rPr lang="en-US" sz="2300" dirty="0">
                <a:latin typeface="+mj-lt"/>
                <a:ea typeface="ＭＳ Ｐゴシック" charset="0"/>
                <a:cs typeface="Tahoma"/>
              </a:rPr>
              <a:t>Onion-skinned Officials</a:t>
            </a:r>
          </a:p>
          <a:p>
            <a:pPr marL="609600" indent="-609600" eaLnBrk="1" hangingPunct="1">
              <a:lnSpc>
                <a:spcPct val="80000"/>
              </a:lnSpc>
              <a:buFont typeface="Wingdings" charset="0"/>
              <a:buAutoNum type="arabicPeriod"/>
            </a:pPr>
            <a:r>
              <a:rPr lang="en-US" sz="2300" dirty="0">
                <a:solidFill>
                  <a:srgbClr val="FF0000"/>
                </a:solidFill>
                <a:latin typeface="+mj-lt"/>
                <a:ea typeface="ＭＳ Ｐゴシック" charset="0"/>
                <a:cs typeface="Tahoma"/>
              </a:rPr>
              <a:t>Conversion of a plaza to commercial center</a:t>
            </a:r>
          </a:p>
          <a:p>
            <a:pPr marL="609600" indent="-609600" eaLnBrk="1" hangingPunct="1">
              <a:lnSpc>
                <a:spcPct val="80000"/>
              </a:lnSpc>
              <a:buFont typeface="Wingdings" charset="0"/>
              <a:buAutoNum type="arabicPeriod"/>
            </a:pPr>
            <a:r>
              <a:rPr lang="en-US" sz="2300" dirty="0">
                <a:solidFill>
                  <a:schemeClr val="bg1">
                    <a:lumMod val="50000"/>
                  </a:schemeClr>
                </a:solidFill>
              </a:rPr>
              <a:t>LGU Legal officers represent LGU officials before Ombudsman (conflict of interest; unauthorized practice of law)</a:t>
            </a:r>
          </a:p>
          <a:p>
            <a:pPr marL="609600" indent="-609600" eaLnBrk="1" hangingPunct="1">
              <a:lnSpc>
                <a:spcPct val="80000"/>
              </a:lnSpc>
              <a:buFont typeface="Wingdings" charset="0"/>
              <a:buAutoNum type="arabicPeriod"/>
            </a:pPr>
            <a:r>
              <a:rPr lang="en-US" sz="2300" dirty="0">
                <a:solidFill>
                  <a:schemeClr val="bg1">
                    <a:lumMod val="50000"/>
                  </a:schemeClr>
                </a:solidFill>
                <a:latin typeface="+mj-lt"/>
                <a:ea typeface="ＭＳ Ｐゴシック" charset="0"/>
                <a:cs typeface="Tahoma"/>
              </a:rPr>
              <a:t>Remittance of GSIS premium contributions not part of duties of Mayor</a:t>
            </a:r>
            <a:endParaRPr lang="en-US" sz="2300" dirty="0">
              <a:solidFill>
                <a:srgbClr val="FF0000"/>
              </a:solidFill>
              <a:latin typeface="+mj-lt"/>
              <a:ea typeface="ＭＳ Ｐゴシック" charset="0"/>
              <a:cs typeface="Tahoma"/>
            </a:endParaRP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76</a:t>
            </a:fld>
            <a:endParaRPr lang="en-US"/>
          </a:p>
        </p:txBody>
      </p:sp>
      <p:pic>
        <p:nvPicPr>
          <p:cNvPr id="6" name="Picture 5">
            <a:extLst>
              <a:ext uri="{FF2B5EF4-FFF2-40B4-BE49-F238E27FC236}">
                <a16:creationId xmlns:a16="http://schemas.microsoft.com/office/drawing/2014/main" id="{772DAD36-90B0-CB4A-A92F-207F0B9BCAAB}"/>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747426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ea typeface="ＭＳ Ｐゴシック" charset="0"/>
                <a:cs typeface="Tahoma"/>
              </a:rPr>
              <a:t>6. </a:t>
            </a:r>
            <a:r>
              <a:rPr lang="en-US" b="1" dirty="0">
                <a:ea typeface="ＭＳ Ｐゴシック" charset="0"/>
                <a:cs typeface="Tahoma"/>
              </a:rPr>
              <a:t>Public Accountability</a:t>
            </a:r>
          </a:p>
        </p:txBody>
      </p:sp>
      <p:sp>
        <p:nvSpPr>
          <p:cNvPr id="15363" name="Rectangle 3"/>
          <p:cNvSpPr>
            <a:spLocks noGrp="1" noChangeArrowheads="1"/>
          </p:cNvSpPr>
          <p:nvPr>
            <p:ph type="body" idx="1"/>
          </p:nvPr>
        </p:nvSpPr>
        <p:spPr>
          <a:xfrm>
            <a:off x="457200" y="1417637"/>
            <a:ext cx="8229600" cy="5303837"/>
          </a:xfrm>
        </p:spPr>
        <p:txBody>
          <a:bodyPr/>
          <a:lstStyle/>
          <a:p>
            <a:pPr eaLnBrk="1" hangingPunct="1">
              <a:lnSpc>
                <a:spcPct val="80000"/>
              </a:lnSpc>
              <a:buFont typeface="Wingdings" charset="0"/>
              <a:buNone/>
            </a:pPr>
            <a:r>
              <a:rPr lang="en-US" sz="3000" b="1" i="1" dirty="0">
                <a:latin typeface="+mj-lt"/>
                <a:ea typeface="ＭＳ Ｐゴシック" charset="0"/>
                <a:cs typeface="Tahoma"/>
              </a:rPr>
              <a:t>Procedure in Administrative Cases</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Constitutional Rights of Accused</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Procedural Due Process</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Form of Complaint</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Substantial Evidence</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Notice of Session not required</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Decisions when final and </a:t>
            </a:r>
            <a:r>
              <a:rPr lang="en-US" sz="2800" dirty="0" err="1">
                <a:latin typeface="+mj-lt"/>
                <a:ea typeface="ＭＳ Ｐゴシック" charset="0"/>
                <a:cs typeface="Tahoma"/>
              </a:rPr>
              <a:t>executory</a:t>
            </a:r>
            <a:endParaRPr lang="en-US" sz="2800" dirty="0">
              <a:latin typeface="+mj-lt"/>
              <a:ea typeface="ＭＳ Ｐゴシック" charset="0"/>
              <a:cs typeface="Tahoma"/>
            </a:endParaRP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Stay of Execution</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Rule on Exhaustion of Administrative Remedies</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When appeal</a:t>
            </a:r>
          </a:p>
          <a:p>
            <a:pPr eaLnBrk="1" hangingPunct="1">
              <a:lnSpc>
                <a:spcPct val="80000"/>
              </a:lnSpc>
              <a:buFont typeface="Courier New" panose="02070309020205020404" pitchFamily="49" charset="0"/>
              <a:buChar char="o"/>
            </a:pPr>
            <a:r>
              <a:rPr lang="en-US" sz="2800" dirty="0">
                <a:latin typeface="+mj-lt"/>
                <a:ea typeface="ＭＳ Ｐゴシック" charset="0"/>
                <a:cs typeface="Tahoma"/>
              </a:rPr>
              <a:t>Effect of filing of Motion for Reconsideration</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77</a:t>
            </a:fld>
            <a:endParaRPr lang="en-US"/>
          </a:p>
        </p:txBody>
      </p:sp>
      <p:pic>
        <p:nvPicPr>
          <p:cNvPr id="6" name="Picture 5">
            <a:extLst>
              <a:ext uri="{FF2B5EF4-FFF2-40B4-BE49-F238E27FC236}">
                <a16:creationId xmlns:a16="http://schemas.microsoft.com/office/drawing/2014/main" id="{0A989A53-B437-7F41-A053-84BD00D63A97}"/>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3343790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ea typeface="ＭＳ Ｐゴシック" charset="0"/>
                <a:cs typeface="Tahoma"/>
              </a:rPr>
              <a:t>6. </a:t>
            </a:r>
            <a:r>
              <a:rPr lang="en-US" b="1" dirty="0">
                <a:ea typeface="ＭＳ Ｐゴシック" charset="0"/>
                <a:cs typeface="Tahoma"/>
              </a:rPr>
              <a:t>Public Accountability</a:t>
            </a:r>
          </a:p>
        </p:txBody>
      </p:sp>
      <p:sp>
        <p:nvSpPr>
          <p:cNvPr id="16388" name="Rectangle 4"/>
          <p:cNvSpPr>
            <a:spLocks noGrp="1" noChangeArrowheads="1"/>
          </p:cNvSpPr>
          <p:nvPr>
            <p:ph type="body" sz="half" idx="1"/>
          </p:nvPr>
        </p:nvSpPr>
        <p:spPr>
          <a:xfrm>
            <a:off x="457200" y="1417638"/>
            <a:ext cx="3642189" cy="4708525"/>
          </a:xfrm>
        </p:spPr>
        <p:txBody>
          <a:bodyPr>
            <a:normAutofit/>
          </a:bodyPr>
          <a:lstStyle/>
          <a:p>
            <a:pPr eaLnBrk="1" hangingPunct="1">
              <a:lnSpc>
                <a:spcPct val="90000"/>
              </a:lnSpc>
              <a:buFont typeface="Wingdings" charset="0"/>
              <a:buNone/>
            </a:pPr>
            <a:r>
              <a:rPr lang="en-US" b="1" dirty="0">
                <a:latin typeface="+mj-lt"/>
                <a:ea typeface="ＭＳ Ｐゴシック" charset="0"/>
                <a:cs typeface="Tahoma"/>
              </a:rPr>
              <a:t>Suspension as Penalty</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After hearing</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Removal by Courts only, not higher-supervising LGU (exception, not assail higher LGU decision)</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Each administrative offense, 6 months</a:t>
            </a:r>
          </a:p>
        </p:txBody>
      </p:sp>
      <p:sp>
        <p:nvSpPr>
          <p:cNvPr id="16389" name="Rectangle 5"/>
          <p:cNvSpPr>
            <a:spLocks noGrp="1" noChangeArrowheads="1"/>
          </p:cNvSpPr>
          <p:nvPr>
            <p:ph type="body" sz="half" idx="2"/>
          </p:nvPr>
        </p:nvSpPr>
        <p:spPr>
          <a:xfrm>
            <a:off x="4204347" y="1417638"/>
            <a:ext cx="4703347" cy="5039482"/>
          </a:xfrm>
        </p:spPr>
        <p:txBody>
          <a:bodyPr>
            <a:normAutofit fontScale="92500"/>
          </a:bodyPr>
          <a:lstStyle/>
          <a:p>
            <a:pPr eaLnBrk="1" hangingPunct="1">
              <a:lnSpc>
                <a:spcPct val="90000"/>
              </a:lnSpc>
              <a:buFont typeface="Wingdings" charset="0"/>
              <a:buNone/>
            </a:pPr>
            <a:r>
              <a:rPr lang="en-US" sz="3000" b="1" dirty="0">
                <a:latin typeface="+mj-lt"/>
                <a:ea typeface="ＭＳ Ｐゴシック" charset="0"/>
                <a:cs typeface="Tahoma"/>
              </a:rPr>
              <a:t>Preventive Suspension</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Pendency of case (protect evidence/ witnesses)</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Prerequisites (and exceptions)</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Joinder of issues required (unless repeated demands) if by supervising LGU under LGC (not required if by Ombudsman)</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Grounds supported by evidence</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Period </a:t>
            </a:r>
          </a:p>
          <a:p>
            <a:pPr lvl="1">
              <a:lnSpc>
                <a:spcPct val="90000"/>
              </a:lnSpc>
              <a:buFont typeface="Courier New" panose="02070309020205020404" pitchFamily="49" charset="0"/>
              <a:buChar char="o"/>
            </a:pPr>
            <a:r>
              <a:rPr lang="en-US" dirty="0">
                <a:latin typeface="+mj-lt"/>
                <a:ea typeface="ＭＳ Ｐゴシック" charset="0"/>
                <a:cs typeface="Tahoma"/>
              </a:rPr>
              <a:t>Higher LGU: 60 days</a:t>
            </a:r>
          </a:p>
          <a:p>
            <a:pPr lvl="1">
              <a:lnSpc>
                <a:spcPct val="90000"/>
              </a:lnSpc>
              <a:buFont typeface="Courier New" panose="02070309020205020404" pitchFamily="49" charset="0"/>
              <a:buChar char="o"/>
            </a:pPr>
            <a:r>
              <a:rPr lang="en-US" dirty="0">
                <a:latin typeface="+mj-lt"/>
                <a:ea typeface="ＭＳ Ｐゴシック" charset="0"/>
                <a:cs typeface="Tahoma"/>
              </a:rPr>
              <a:t>Ombudsman: 6 months</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MR with Higher LGU before Courts</a:t>
            </a:r>
          </a:p>
          <a:p>
            <a:pPr eaLnBrk="1" hangingPunct="1">
              <a:lnSpc>
                <a:spcPct val="90000"/>
              </a:lnSpc>
              <a:buFont typeface="Courier New" panose="02070309020205020404" pitchFamily="49" charset="0"/>
              <a:buChar char="o"/>
            </a:pPr>
            <a:r>
              <a:rPr lang="en-US" sz="2400" dirty="0">
                <a:latin typeface="+mj-lt"/>
                <a:ea typeface="ＭＳ Ｐゴシック" charset="0"/>
                <a:cs typeface="Tahoma"/>
              </a:rPr>
              <a:t>Authority of President/ Ombudsman</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78</a:t>
            </a:fld>
            <a:endParaRPr lang="en-US"/>
          </a:p>
        </p:txBody>
      </p:sp>
      <p:pic>
        <p:nvPicPr>
          <p:cNvPr id="7" name="Picture 6">
            <a:extLst>
              <a:ext uri="{FF2B5EF4-FFF2-40B4-BE49-F238E27FC236}">
                <a16:creationId xmlns:a16="http://schemas.microsoft.com/office/drawing/2014/main" id="{169851D5-8281-1E46-933F-72808E648266}"/>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94096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a:t>
            </a:r>
            <a:r>
              <a:rPr lang="en-US" b="1" dirty="0"/>
              <a:t>Liability</a:t>
            </a:r>
          </a:p>
        </p:txBody>
      </p:sp>
      <p:sp>
        <p:nvSpPr>
          <p:cNvPr id="7" name="Text Placeholder 6"/>
          <p:cNvSpPr>
            <a:spLocks noGrp="1"/>
          </p:cNvSpPr>
          <p:nvPr>
            <p:ph type="body" idx="1"/>
          </p:nvPr>
        </p:nvSpPr>
        <p:spPr>
          <a:xfrm>
            <a:off x="457200" y="1420019"/>
            <a:ext cx="4040188" cy="639762"/>
          </a:xfrm>
        </p:spPr>
        <p:txBody>
          <a:bodyPr>
            <a:normAutofit/>
          </a:bodyPr>
          <a:lstStyle/>
          <a:p>
            <a:r>
              <a:rPr lang="en-US" sz="3200" dirty="0"/>
              <a:t>Personal</a:t>
            </a:r>
          </a:p>
        </p:txBody>
      </p:sp>
      <p:sp>
        <p:nvSpPr>
          <p:cNvPr id="8" name="Content Placeholder 7"/>
          <p:cNvSpPr>
            <a:spLocks noGrp="1"/>
          </p:cNvSpPr>
          <p:nvPr>
            <p:ph sz="half" idx="2"/>
          </p:nvPr>
        </p:nvSpPr>
        <p:spPr>
          <a:xfrm>
            <a:off x="457200" y="2059782"/>
            <a:ext cx="4040188" cy="4296568"/>
          </a:xfrm>
        </p:spPr>
        <p:txBody>
          <a:bodyPr>
            <a:normAutofit fontScale="92500" lnSpcReduction="10000"/>
          </a:bodyPr>
          <a:lstStyle/>
          <a:p>
            <a:pPr>
              <a:buFont typeface="Courier New" panose="02070309020205020404" pitchFamily="49" charset="0"/>
              <a:buChar char="o"/>
            </a:pPr>
            <a:r>
              <a:rPr lang="en-US" dirty="0"/>
              <a:t>Elective and Appointive</a:t>
            </a:r>
          </a:p>
          <a:p>
            <a:pPr>
              <a:buFont typeface="Courier New" panose="02070309020205020404" pitchFamily="49" charset="0"/>
              <a:buChar char="o"/>
            </a:pPr>
            <a:r>
              <a:rPr lang="en-US" dirty="0"/>
              <a:t>Malfeasance, Misfeasance, Nonfeasance; Quasi-</a:t>
            </a:r>
            <a:r>
              <a:rPr lang="en-US" dirty="0" err="1"/>
              <a:t>delict</a:t>
            </a:r>
            <a:endParaRPr lang="en-US" dirty="0"/>
          </a:p>
          <a:p>
            <a:pPr>
              <a:buFont typeface="Courier New" panose="02070309020205020404" pitchFamily="49" charset="0"/>
              <a:buChar char="o"/>
            </a:pPr>
            <a:r>
              <a:rPr lang="en-US" dirty="0"/>
              <a:t>Section 60; Crimes</a:t>
            </a:r>
          </a:p>
          <a:p>
            <a:pPr>
              <a:buFont typeface="Courier New" panose="02070309020205020404" pitchFamily="49" charset="0"/>
              <a:buChar char="o"/>
            </a:pPr>
            <a:r>
              <a:rPr lang="en-US" dirty="0"/>
              <a:t>Depends on degree of participation/ presence of elements</a:t>
            </a:r>
          </a:p>
        </p:txBody>
      </p:sp>
      <p:sp>
        <p:nvSpPr>
          <p:cNvPr id="9" name="Text Placeholder 8"/>
          <p:cNvSpPr>
            <a:spLocks noGrp="1"/>
          </p:cNvSpPr>
          <p:nvPr>
            <p:ph type="body" sz="quarter" idx="3"/>
          </p:nvPr>
        </p:nvSpPr>
        <p:spPr>
          <a:xfrm>
            <a:off x="4645025" y="1420019"/>
            <a:ext cx="4041775" cy="639762"/>
          </a:xfrm>
        </p:spPr>
        <p:txBody>
          <a:bodyPr>
            <a:normAutofit/>
          </a:bodyPr>
          <a:lstStyle/>
          <a:p>
            <a:r>
              <a:rPr lang="en-US" sz="3200" dirty="0"/>
              <a:t>Corporate</a:t>
            </a:r>
          </a:p>
        </p:txBody>
      </p:sp>
      <p:sp>
        <p:nvSpPr>
          <p:cNvPr id="10" name="Content Placeholder 9"/>
          <p:cNvSpPr>
            <a:spLocks noGrp="1"/>
          </p:cNvSpPr>
          <p:nvPr>
            <p:ph sz="quarter" idx="4"/>
          </p:nvPr>
        </p:nvSpPr>
        <p:spPr>
          <a:xfrm>
            <a:off x="4645025" y="2059780"/>
            <a:ext cx="4315648" cy="4523581"/>
          </a:xfrm>
        </p:spPr>
        <p:txBody>
          <a:bodyPr>
            <a:normAutofit fontScale="92500" lnSpcReduction="10000"/>
          </a:bodyPr>
          <a:lstStyle/>
          <a:p>
            <a:pPr>
              <a:buFont typeface="Courier New" panose="02070309020205020404" pitchFamily="49" charset="0"/>
              <a:buChar char="o"/>
            </a:pPr>
            <a:r>
              <a:rPr lang="en-US" dirty="0"/>
              <a:t>LGU itself</a:t>
            </a:r>
          </a:p>
          <a:p>
            <a:pPr>
              <a:buFont typeface="Courier New" panose="02070309020205020404" pitchFamily="49" charset="0"/>
              <a:buChar char="o"/>
            </a:pPr>
            <a:r>
              <a:rPr lang="en-US" dirty="0"/>
              <a:t>Monetary: damages, claims, obligations</a:t>
            </a:r>
          </a:p>
          <a:p>
            <a:pPr>
              <a:buFont typeface="Courier New" panose="02070309020205020404" pitchFamily="49" charset="0"/>
              <a:buChar char="o"/>
            </a:pPr>
            <a:r>
              <a:rPr lang="en-US" dirty="0"/>
              <a:t>Death, injury to persons and property</a:t>
            </a:r>
          </a:p>
          <a:p>
            <a:pPr>
              <a:buFont typeface="Courier New" panose="02070309020205020404" pitchFamily="49" charset="0"/>
              <a:buChar char="o"/>
            </a:pPr>
            <a:r>
              <a:rPr lang="en-US" dirty="0"/>
              <a:t>Acts - Ordinances/ resolutions; Contracts</a:t>
            </a:r>
          </a:p>
          <a:p>
            <a:pPr>
              <a:buFont typeface="Courier New" panose="02070309020205020404" pitchFamily="49" charset="0"/>
              <a:buChar char="o"/>
            </a:pPr>
            <a:endParaRPr lang="en-US" dirty="0"/>
          </a:p>
          <a:p>
            <a:pPr>
              <a:buFont typeface="Courier New" panose="02070309020205020404" pitchFamily="49" charset="0"/>
              <a:buChar char="o"/>
            </a:pPr>
            <a:r>
              <a:rPr lang="en-US" dirty="0"/>
              <a:t>Official corporate act</a:t>
            </a:r>
          </a:p>
          <a:p>
            <a:pPr>
              <a:buFont typeface="Courier New" panose="02070309020205020404" pitchFamily="49" charset="0"/>
              <a:buChar char="o"/>
            </a:pPr>
            <a:r>
              <a:rPr lang="en-US" dirty="0"/>
              <a:t>Council participation/ ratification</a:t>
            </a:r>
          </a:p>
          <a:p>
            <a:pPr>
              <a:buFont typeface="Courier New" panose="02070309020205020404" pitchFamily="49" charset="0"/>
              <a:buChar char="o"/>
            </a:pPr>
            <a:r>
              <a:rPr lang="en-US" dirty="0"/>
              <a:t>Higher council approval</a:t>
            </a:r>
          </a:p>
          <a:p>
            <a:pPr>
              <a:buFont typeface="Courier New" panose="02070309020205020404" pitchFamily="49" charset="0"/>
              <a:buChar char="o"/>
            </a:pPr>
            <a:r>
              <a:rPr lang="en-US" dirty="0"/>
              <a:t>Mandate under law </a:t>
            </a:r>
          </a:p>
        </p:txBody>
      </p:sp>
      <p:sp>
        <p:nvSpPr>
          <p:cNvPr id="5" name="Footer Placeholder 4"/>
          <p:cNvSpPr>
            <a:spLocks noGrp="1"/>
          </p:cNvSpPr>
          <p:nvPr>
            <p:ph type="ftr" sz="quarter" idx="11"/>
          </p:nvPr>
        </p:nvSpPr>
        <p:spPr/>
        <p:txBody>
          <a:bodyPr/>
          <a:lstStyle/>
          <a:p>
            <a:r>
              <a:rPr lang="en-US"/>
              <a:t>Local Government Law Reviewer, Agra</a:t>
            </a:r>
          </a:p>
        </p:txBody>
      </p:sp>
      <p:sp>
        <p:nvSpPr>
          <p:cNvPr id="6" name="Slide Number Placeholder 5"/>
          <p:cNvSpPr>
            <a:spLocks noGrp="1"/>
          </p:cNvSpPr>
          <p:nvPr>
            <p:ph type="sldNum" sz="quarter" idx="12"/>
          </p:nvPr>
        </p:nvSpPr>
        <p:spPr/>
        <p:txBody>
          <a:bodyPr/>
          <a:lstStyle/>
          <a:p>
            <a:fld id="{454FDB51-555C-E74B-91B2-7BF6CED12C86}" type="slidenum">
              <a:rPr lang="en-US" smtClean="0"/>
              <a:t>79</a:t>
            </a:fld>
            <a:endParaRPr lang="en-US"/>
          </a:p>
        </p:txBody>
      </p:sp>
      <p:sp>
        <p:nvSpPr>
          <p:cNvPr id="4" name="TextBox 3"/>
          <p:cNvSpPr txBox="1"/>
          <p:nvPr/>
        </p:nvSpPr>
        <p:spPr>
          <a:xfrm>
            <a:off x="635069" y="5125095"/>
            <a:ext cx="3314266" cy="1477328"/>
          </a:xfrm>
          <a:prstGeom prst="rect">
            <a:avLst/>
          </a:prstGeom>
          <a:noFill/>
        </p:spPr>
        <p:txBody>
          <a:bodyPr wrap="square" rtlCol="0">
            <a:spAutoFit/>
          </a:bodyPr>
          <a:lstStyle/>
          <a:p>
            <a:pPr algn="just"/>
            <a:r>
              <a:rPr lang="en-US" dirty="0">
                <a:solidFill>
                  <a:srgbClr val="008000"/>
                </a:solidFill>
              </a:rPr>
              <a:t>No consent to be sued and be liable for damages can be implied from the mere conferment and exercise of the power to issue business permits</a:t>
            </a:r>
          </a:p>
        </p:txBody>
      </p:sp>
      <p:pic>
        <p:nvPicPr>
          <p:cNvPr id="11" name="Picture 10">
            <a:extLst>
              <a:ext uri="{FF2B5EF4-FFF2-40B4-BE49-F238E27FC236}">
                <a16:creationId xmlns:a16="http://schemas.microsoft.com/office/drawing/2014/main" id="{68C8F812-5461-E146-89FF-C0C9F1687751}"/>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4217079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36525"/>
            <a:ext cx="8229600" cy="1143000"/>
          </a:xfrm>
        </p:spPr>
        <p:txBody>
          <a:bodyPr/>
          <a:lstStyle/>
          <a:p>
            <a:pPr eaLnBrk="1" hangingPunct="1"/>
            <a:r>
              <a:rPr lang="en-US" dirty="0">
                <a:ea typeface="ＭＳ Ｐゴシック" charset="0"/>
                <a:cs typeface="ＭＳ Ｐゴシック" charset="0"/>
              </a:rPr>
              <a:t>1. </a:t>
            </a:r>
            <a:r>
              <a:rPr lang="en-US" b="1" dirty="0">
                <a:ea typeface="ＭＳ Ｐゴシック" charset="0"/>
                <a:cs typeface="ＭＳ Ｐゴシック" charset="0"/>
              </a:rPr>
              <a:t>Nature of LGUs: Creation</a:t>
            </a:r>
          </a:p>
        </p:txBody>
      </p:sp>
      <p:sp>
        <p:nvSpPr>
          <p:cNvPr id="9219" name="Rectangle 3"/>
          <p:cNvSpPr>
            <a:spLocks noGrp="1" noChangeArrowheads="1"/>
          </p:cNvSpPr>
          <p:nvPr>
            <p:ph type="body" idx="1"/>
          </p:nvPr>
        </p:nvSpPr>
        <p:spPr>
          <a:xfrm>
            <a:off x="235059" y="1263753"/>
            <a:ext cx="8673882" cy="5275159"/>
          </a:xfrm>
        </p:spPr>
        <p:txBody>
          <a:bodyPr>
            <a:noAutofit/>
          </a:bodyPr>
          <a:lstStyle/>
          <a:p>
            <a:pPr marL="0" indent="0">
              <a:lnSpc>
                <a:spcPct val="80000"/>
              </a:lnSpc>
              <a:buNone/>
            </a:pPr>
            <a:r>
              <a:rPr lang="en-US" sz="2800" b="1" dirty="0">
                <a:latin typeface="+mj-lt"/>
                <a:ea typeface="ＭＳ Ｐゴシック" charset="0"/>
                <a:cs typeface="ＭＳ Ｐゴシック" charset="0"/>
              </a:rPr>
              <a:t>Boundary Disputes</a:t>
            </a:r>
          </a:p>
          <a:p>
            <a:pPr>
              <a:lnSpc>
                <a:spcPct val="80000"/>
              </a:lnSpc>
              <a:buFont typeface="Courier New" panose="02070309020205020404" pitchFamily="49" charset="0"/>
              <a:buChar char="o"/>
            </a:pPr>
            <a:r>
              <a:rPr lang="en-US" sz="2800" dirty="0">
                <a:solidFill>
                  <a:schemeClr val="accent2"/>
                </a:solidFill>
              </a:rPr>
              <a:t>due weight should be given to the contemporaneous interpretation of the courts and other lawful authorities and by the population at large residing therein; maps published by authority of law may be referred to as evidence; Unrebutted testimony of Mayor greater weight than residents</a:t>
            </a:r>
          </a:p>
          <a:p>
            <a:pPr>
              <a:lnSpc>
                <a:spcPct val="80000"/>
              </a:lnSpc>
              <a:buFont typeface="Courier New" panose="02070309020205020404" pitchFamily="49" charset="0"/>
              <a:buChar char="o"/>
            </a:pPr>
            <a:r>
              <a:rPr lang="en-US" sz="2800" dirty="0">
                <a:solidFill>
                  <a:schemeClr val="accent4"/>
                </a:solidFill>
              </a:rPr>
              <a:t>Survey plan repeatedly recognized by duly constituted authorities prevails over a map prepared by a party to case</a:t>
            </a:r>
          </a:p>
          <a:p>
            <a:pPr>
              <a:lnSpc>
                <a:spcPct val="80000"/>
              </a:lnSpc>
              <a:buFont typeface="Courier New" panose="02070309020205020404" pitchFamily="49" charset="0"/>
              <a:buChar char="o"/>
            </a:pPr>
            <a:r>
              <a:rPr lang="en-US" sz="2800" dirty="0">
                <a:solidFill>
                  <a:schemeClr val="accent5"/>
                </a:solidFill>
              </a:rPr>
              <a:t>Preponderant evidence needed to establish if area falls within new boundary line</a:t>
            </a:r>
          </a:p>
          <a:p>
            <a:pPr>
              <a:lnSpc>
                <a:spcPct val="80000"/>
              </a:lnSpc>
              <a:buFont typeface="Courier New" panose="02070309020205020404" pitchFamily="49" charset="0"/>
              <a:buChar char="o"/>
            </a:pPr>
            <a:r>
              <a:rPr lang="en-US" sz="2800" dirty="0">
                <a:solidFill>
                  <a:schemeClr val="bg1">
                    <a:lumMod val="50000"/>
                  </a:schemeClr>
                </a:solidFill>
              </a:rPr>
              <a:t>If between 2 HUCs, joint referral to councils of both HUCs; if no settlement, certification will be issued</a:t>
            </a:r>
            <a:endParaRPr lang="en-US" sz="2800" dirty="0">
              <a:solidFill>
                <a:schemeClr val="accent5"/>
              </a:solidFill>
              <a:latin typeface="+mj-lt"/>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dirty="0"/>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8</a:t>
            </a:fld>
            <a:endParaRPr lang="en-US"/>
          </a:p>
        </p:txBody>
      </p:sp>
      <p:pic>
        <p:nvPicPr>
          <p:cNvPr id="6" name="Picture 5">
            <a:extLst>
              <a:ext uri="{FF2B5EF4-FFF2-40B4-BE49-F238E27FC236}">
                <a16:creationId xmlns:a16="http://schemas.microsoft.com/office/drawing/2014/main" id="{57A64570-1579-7A41-8AE5-20E8236BE1CC}"/>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945845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507339"/>
          </a:xfrm>
        </p:spPr>
        <p:txBody>
          <a:bodyPr>
            <a:normAutofit/>
          </a:bodyPr>
          <a:lstStyle/>
          <a:p>
            <a:r>
              <a:rPr lang="en-US" dirty="0"/>
              <a:t>7. </a:t>
            </a:r>
            <a:r>
              <a:rPr lang="en-US" b="1" dirty="0"/>
              <a:t>Liability</a:t>
            </a:r>
            <a:endParaRPr lang="en-US" dirty="0"/>
          </a:p>
        </p:txBody>
      </p:sp>
      <p:sp>
        <p:nvSpPr>
          <p:cNvPr id="3" name="Text Placeholder 2"/>
          <p:cNvSpPr>
            <a:spLocks noGrp="1"/>
          </p:cNvSpPr>
          <p:nvPr>
            <p:ph type="body" idx="1"/>
          </p:nvPr>
        </p:nvSpPr>
        <p:spPr>
          <a:xfrm>
            <a:off x="457200" y="1704581"/>
            <a:ext cx="4040188" cy="639762"/>
          </a:xfrm>
        </p:spPr>
        <p:txBody>
          <a:bodyPr>
            <a:normAutofit/>
          </a:bodyPr>
          <a:lstStyle/>
          <a:p>
            <a:r>
              <a:rPr lang="en-US" sz="3200" dirty="0"/>
              <a:t>Personal (Officials)</a:t>
            </a:r>
          </a:p>
        </p:txBody>
      </p:sp>
      <p:sp>
        <p:nvSpPr>
          <p:cNvPr id="4" name="Content Placeholder 3"/>
          <p:cNvSpPr>
            <a:spLocks noGrp="1"/>
          </p:cNvSpPr>
          <p:nvPr>
            <p:ph sz="half" idx="2"/>
          </p:nvPr>
        </p:nvSpPr>
        <p:spPr>
          <a:xfrm>
            <a:off x="457200" y="2405061"/>
            <a:ext cx="4040188" cy="3721101"/>
          </a:xfrm>
        </p:spPr>
        <p:txBody>
          <a:bodyPr>
            <a:normAutofit/>
          </a:bodyPr>
          <a:lstStyle/>
          <a:p>
            <a:pPr marL="457200" indent="-457200">
              <a:buFont typeface="+mj-lt"/>
              <a:buAutoNum type="arabicPeriod"/>
            </a:pPr>
            <a:r>
              <a:rPr lang="en-US" sz="3200" dirty="0"/>
              <a:t>Criminal case</a:t>
            </a:r>
          </a:p>
          <a:p>
            <a:pPr marL="457200" indent="-457200">
              <a:buFont typeface="+mj-lt"/>
              <a:buAutoNum type="arabicPeriod"/>
            </a:pPr>
            <a:r>
              <a:rPr lang="en-US" sz="3200" dirty="0"/>
              <a:t>Civil case</a:t>
            </a:r>
          </a:p>
          <a:p>
            <a:pPr marL="457200" indent="-457200">
              <a:buFont typeface="+mj-lt"/>
              <a:buAutoNum type="arabicPeriod"/>
            </a:pPr>
            <a:r>
              <a:rPr lang="en-US" sz="3200" dirty="0"/>
              <a:t>Administrative case</a:t>
            </a:r>
          </a:p>
          <a:p>
            <a:pPr marL="457200" indent="-457200">
              <a:buFont typeface="+mj-lt"/>
              <a:buAutoNum type="arabicPeriod"/>
            </a:pPr>
            <a:r>
              <a:rPr lang="en-US" sz="3200" dirty="0"/>
              <a:t>Recall </a:t>
            </a:r>
          </a:p>
        </p:txBody>
      </p:sp>
      <p:sp>
        <p:nvSpPr>
          <p:cNvPr id="5" name="Text Placeholder 4"/>
          <p:cNvSpPr>
            <a:spLocks noGrp="1"/>
          </p:cNvSpPr>
          <p:nvPr>
            <p:ph type="body" sz="quarter" idx="3"/>
          </p:nvPr>
        </p:nvSpPr>
        <p:spPr>
          <a:xfrm>
            <a:off x="4645025" y="1759734"/>
            <a:ext cx="4041775" cy="639762"/>
          </a:xfrm>
        </p:spPr>
        <p:txBody>
          <a:bodyPr>
            <a:normAutofit/>
          </a:bodyPr>
          <a:lstStyle/>
          <a:p>
            <a:r>
              <a:rPr lang="en-US" sz="3200" dirty="0"/>
              <a:t>Corporate (LGU)</a:t>
            </a:r>
          </a:p>
        </p:txBody>
      </p:sp>
      <p:sp>
        <p:nvSpPr>
          <p:cNvPr id="6" name="Content Placeholder 5"/>
          <p:cNvSpPr>
            <a:spLocks noGrp="1"/>
          </p:cNvSpPr>
          <p:nvPr>
            <p:ph sz="quarter" idx="4"/>
          </p:nvPr>
        </p:nvSpPr>
        <p:spPr>
          <a:xfrm>
            <a:off x="4645025" y="2402279"/>
            <a:ext cx="4279877" cy="3951288"/>
          </a:xfrm>
        </p:spPr>
        <p:txBody>
          <a:bodyPr>
            <a:normAutofit lnSpcReduction="10000"/>
          </a:bodyPr>
          <a:lstStyle/>
          <a:p>
            <a:pPr marL="514350" indent="-514350">
              <a:buFont typeface="+mj-lt"/>
              <a:buAutoNum type="arabicPeriod"/>
            </a:pPr>
            <a:r>
              <a:rPr lang="en-US" sz="3200" dirty="0"/>
              <a:t>Constitutionality</a:t>
            </a:r>
          </a:p>
          <a:p>
            <a:pPr marL="514350" indent="-514350">
              <a:buFont typeface="+mj-lt"/>
              <a:buAutoNum type="arabicPeriod"/>
            </a:pPr>
            <a:r>
              <a:rPr lang="en-US" sz="3200" dirty="0"/>
              <a:t>Mandamus</a:t>
            </a:r>
          </a:p>
          <a:p>
            <a:pPr marL="514350" indent="-514350">
              <a:buFont typeface="+mj-lt"/>
              <a:buAutoNum type="arabicPeriod"/>
            </a:pPr>
            <a:r>
              <a:rPr lang="en-US" sz="3200" dirty="0"/>
              <a:t>Injunction</a:t>
            </a:r>
          </a:p>
          <a:p>
            <a:pPr marL="514350" indent="-514350">
              <a:buFont typeface="+mj-lt"/>
              <a:buAutoNum type="arabicPeriod"/>
            </a:pPr>
            <a:r>
              <a:rPr lang="en-US" sz="3200" dirty="0"/>
              <a:t>Declaratory Relief</a:t>
            </a:r>
          </a:p>
          <a:p>
            <a:pPr marL="514350" indent="-514350">
              <a:buFont typeface="+mj-lt"/>
              <a:buAutoNum type="arabicPeriod"/>
            </a:pPr>
            <a:r>
              <a:rPr lang="en-US" sz="3200" dirty="0"/>
              <a:t>Judicial review</a:t>
            </a:r>
          </a:p>
          <a:p>
            <a:pPr marL="514350" indent="-514350">
              <a:buFont typeface="+mj-lt"/>
              <a:buAutoNum type="arabicPeriod"/>
            </a:pPr>
            <a:r>
              <a:rPr lang="en-US" sz="3200" dirty="0"/>
              <a:t>Review by Higher LGU/ NGA</a:t>
            </a:r>
            <a:r>
              <a:rPr lang="en-US" dirty="0"/>
              <a:t> </a:t>
            </a:r>
          </a:p>
        </p:txBody>
      </p:sp>
      <p:sp>
        <p:nvSpPr>
          <p:cNvPr id="7" name="Footer Placeholder 6"/>
          <p:cNvSpPr>
            <a:spLocks noGrp="1"/>
          </p:cNvSpPr>
          <p:nvPr>
            <p:ph type="ftr" sz="quarter" idx="11"/>
          </p:nvPr>
        </p:nvSpPr>
        <p:spPr/>
        <p:txBody>
          <a:bodyPr/>
          <a:lstStyle/>
          <a:p>
            <a:r>
              <a:rPr lang="en-US"/>
              <a:t>Local Government Law Reviewer, Agra</a:t>
            </a:r>
          </a:p>
        </p:txBody>
      </p:sp>
      <p:sp>
        <p:nvSpPr>
          <p:cNvPr id="8" name="Slide Number Placeholder 7"/>
          <p:cNvSpPr>
            <a:spLocks noGrp="1"/>
          </p:cNvSpPr>
          <p:nvPr>
            <p:ph type="sldNum" sz="quarter" idx="12"/>
          </p:nvPr>
        </p:nvSpPr>
        <p:spPr/>
        <p:txBody>
          <a:bodyPr/>
          <a:lstStyle/>
          <a:p>
            <a:fld id="{454FDB51-555C-E74B-91B2-7BF6CED12C86}" type="slidenum">
              <a:rPr lang="en-US" smtClean="0"/>
              <a:t>80</a:t>
            </a:fld>
            <a:endParaRPr lang="en-US"/>
          </a:p>
        </p:txBody>
      </p:sp>
      <p:pic>
        <p:nvPicPr>
          <p:cNvPr id="9" name="Picture 8">
            <a:extLst>
              <a:ext uri="{FF2B5EF4-FFF2-40B4-BE49-F238E27FC236}">
                <a16:creationId xmlns:a16="http://schemas.microsoft.com/office/drawing/2014/main" id="{2107913C-6329-9248-B1F3-A56CE75D34B8}"/>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303696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a typeface="ＭＳ Ｐゴシック" charset="0"/>
                <a:cs typeface="Tahoma"/>
              </a:rPr>
              <a:t>8. </a:t>
            </a:r>
            <a:r>
              <a:rPr lang="en-US" b="1" dirty="0">
                <a:ea typeface="ＭＳ Ｐゴシック" charset="0"/>
                <a:cs typeface="Tahoma"/>
              </a:rPr>
              <a:t>People’s Participation</a:t>
            </a:r>
            <a:endParaRPr lang="en-US" dirty="0"/>
          </a:p>
        </p:txBody>
      </p:sp>
      <p:sp>
        <p:nvSpPr>
          <p:cNvPr id="8" name="Content Placeholder 7"/>
          <p:cNvSpPr>
            <a:spLocks noGrp="1"/>
          </p:cNvSpPr>
          <p:nvPr>
            <p:ph idx="1"/>
          </p:nvPr>
        </p:nvSpPr>
        <p:spPr/>
        <p:txBody>
          <a:bodyPr>
            <a:normAutofit/>
          </a:bodyPr>
          <a:lstStyle/>
          <a:p>
            <a:pPr marL="514350" lvl="0" indent="-514350">
              <a:buFont typeface="+mj-lt"/>
              <a:buAutoNum type="arabicPeriod"/>
            </a:pPr>
            <a:r>
              <a:rPr lang="en-US" dirty="0"/>
              <a:t>Recall</a:t>
            </a:r>
          </a:p>
          <a:p>
            <a:pPr marL="514350" lvl="0" indent="-514350">
              <a:buFont typeface="+mj-lt"/>
              <a:buAutoNum type="arabicPeriod"/>
            </a:pPr>
            <a:r>
              <a:rPr lang="en-US" dirty="0"/>
              <a:t>Mandatory consultation</a:t>
            </a:r>
          </a:p>
          <a:p>
            <a:pPr marL="514350" indent="-514350">
              <a:buFont typeface="+mj-lt"/>
              <a:buAutoNum type="arabicPeriod"/>
            </a:pPr>
            <a:r>
              <a:rPr lang="en-US" dirty="0"/>
              <a:t>Local special bodies</a:t>
            </a:r>
          </a:p>
          <a:p>
            <a:pPr marL="514350" indent="-514350">
              <a:buFont typeface="+mj-lt"/>
              <a:buAutoNum type="arabicPeriod"/>
            </a:pPr>
            <a:r>
              <a:rPr lang="en-US" dirty="0"/>
              <a:t>Initiative and Referendum</a:t>
            </a:r>
          </a:p>
          <a:p>
            <a:pPr marL="514350" lvl="0" indent="-514350">
              <a:buFont typeface="+mj-lt"/>
              <a:buAutoNum type="arabicPeriod"/>
            </a:pPr>
            <a:r>
              <a:rPr lang="en-US" dirty="0"/>
              <a:t>Disciplinary action</a:t>
            </a:r>
          </a:p>
          <a:p>
            <a:pPr marL="514350" lvl="0" indent="-514350">
              <a:buFont typeface="+mj-lt"/>
              <a:buAutoNum type="arabicPeriod"/>
            </a:pPr>
            <a:r>
              <a:rPr lang="en-US" dirty="0" err="1"/>
              <a:t>Sectoral</a:t>
            </a:r>
            <a:r>
              <a:rPr lang="en-US" dirty="0"/>
              <a:t> representation</a:t>
            </a:r>
          </a:p>
          <a:p>
            <a:pPr marL="514350" lvl="0" indent="-514350">
              <a:buFont typeface="+mj-lt"/>
              <a:buAutoNum type="arabicPeriod"/>
            </a:pPr>
            <a:r>
              <a:rPr lang="en-US" dirty="0"/>
              <a:t>NGO/ PO assistance/ partnership</a:t>
            </a:r>
          </a:p>
        </p:txBody>
      </p:sp>
      <p:sp>
        <p:nvSpPr>
          <p:cNvPr id="5" name="Footer Placeholder 4"/>
          <p:cNvSpPr>
            <a:spLocks noGrp="1"/>
          </p:cNvSpPr>
          <p:nvPr>
            <p:ph type="ftr" sz="quarter" idx="11"/>
          </p:nvPr>
        </p:nvSpPr>
        <p:spPr/>
        <p:txBody>
          <a:bodyPr/>
          <a:lstStyle/>
          <a:p>
            <a:r>
              <a:rPr lang="en-US"/>
              <a:t>Local Government Law Reviewer, Agra</a:t>
            </a:r>
          </a:p>
        </p:txBody>
      </p:sp>
      <p:sp>
        <p:nvSpPr>
          <p:cNvPr id="6" name="Slide Number Placeholder 5"/>
          <p:cNvSpPr>
            <a:spLocks noGrp="1"/>
          </p:cNvSpPr>
          <p:nvPr>
            <p:ph type="sldNum" sz="quarter" idx="12"/>
          </p:nvPr>
        </p:nvSpPr>
        <p:spPr/>
        <p:txBody>
          <a:bodyPr/>
          <a:lstStyle/>
          <a:p>
            <a:fld id="{454FDB51-555C-E74B-91B2-7BF6CED12C86}" type="slidenum">
              <a:rPr lang="en-US" smtClean="0"/>
              <a:t>81</a:t>
            </a:fld>
            <a:endParaRPr lang="en-US"/>
          </a:p>
        </p:txBody>
      </p:sp>
      <p:pic>
        <p:nvPicPr>
          <p:cNvPr id="9" name="Picture 8">
            <a:extLst>
              <a:ext uri="{FF2B5EF4-FFF2-40B4-BE49-F238E27FC236}">
                <a16:creationId xmlns:a16="http://schemas.microsoft.com/office/drawing/2014/main" id="{94892467-B596-9141-B8FE-45B1F6FEDA9C}"/>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2747804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ea typeface="ＭＳ Ｐゴシック" charset="0"/>
                <a:cs typeface="Tahoma"/>
              </a:rPr>
              <a:t>8. </a:t>
            </a:r>
            <a:r>
              <a:rPr lang="en-US" b="1" dirty="0">
                <a:ea typeface="ＭＳ Ｐゴシック" charset="0"/>
                <a:cs typeface="Tahoma"/>
              </a:rPr>
              <a:t>People’s Participation</a:t>
            </a:r>
          </a:p>
        </p:txBody>
      </p:sp>
      <p:sp>
        <p:nvSpPr>
          <p:cNvPr id="4" name="Text Placeholder 3"/>
          <p:cNvSpPr>
            <a:spLocks noGrp="1"/>
          </p:cNvSpPr>
          <p:nvPr>
            <p:ph type="body" idx="1"/>
          </p:nvPr>
        </p:nvSpPr>
        <p:spPr>
          <a:xfrm>
            <a:off x="457200" y="1229769"/>
            <a:ext cx="4040188" cy="639762"/>
          </a:xfrm>
        </p:spPr>
        <p:txBody>
          <a:bodyPr>
            <a:normAutofit/>
          </a:bodyPr>
          <a:lstStyle/>
          <a:p>
            <a:r>
              <a:rPr lang="en-US" sz="3200" dirty="0"/>
              <a:t>Recall</a:t>
            </a:r>
          </a:p>
        </p:txBody>
      </p:sp>
      <p:sp>
        <p:nvSpPr>
          <p:cNvPr id="5" name="Content Placeholder 4"/>
          <p:cNvSpPr>
            <a:spLocks noGrp="1"/>
          </p:cNvSpPr>
          <p:nvPr>
            <p:ph sz="half" idx="2"/>
          </p:nvPr>
        </p:nvSpPr>
        <p:spPr>
          <a:xfrm>
            <a:off x="457200" y="1869532"/>
            <a:ext cx="4040188" cy="4851944"/>
          </a:xfrm>
        </p:spPr>
        <p:txBody>
          <a:bodyPr>
            <a:noAutofit/>
          </a:bodyPr>
          <a:lstStyle/>
          <a:p>
            <a:pPr>
              <a:buFont typeface="Courier New" panose="02070309020205020404" pitchFamily="49" charset="0"/>
              <a:buChar char="o"/>
            </a:pPr>
            <a:r>
              <a:rPr lang="en-US" sz="2200" dirty="0">
                <a:latin typeface="+mj-lt"/>
                <a:ea typeface="ＭＳ Ｐゴシック" charset="0"/>
                <a:cs typeface="Tahoma"/>
              </a:rPr>
              <a:t>No Preparatory Recall Assembly, only Popular Petition (RA 9244)</a:t>
            </a:r>
          </a:p>
          <a:p>
            <a:pPr>
              <a:buFont typeface="Courier New" panose="02070309020205020404" pitchFamily="49" charset="0"/>
              <a:buChar char="o"/>
            </a:pPr>
            <a:r>
              <a:rPr lang="en-US" sz="2200" dirty="0">
                <a:latin typeface="+mj-lt"/>
                <a:ea typeface="ＭＳ Ｐゴシック" charset="0"/>
                <a:cs typeface="Tahoma"/>
              </a:rPr>
              <a:t>Loss of Confidence a political question</a:t>
            </a:r>
          </a:p>
          <a:p>
            <a:pPr>
              <a:buFont typeface="Courier New" panose="02070309020205020404" pitchFamily="49" charset="0"/>
              <a:buChar char="o"/>
            </a:pPr>
            <a:r>
              <a:rPr lang="en-US" sz="2200" dirty="0">
                <a:latin typeface="+mj-lt"/>
                <a:ea typeface="ＭＳ Ｐゴシック" charset="0"/>
                <a:cs typeface="Tahoma"/>
              </a:rPr>
              <a:t>Another Petition if Official succeeds to another office</a:t>
            </a:r>
          </a:p>
          <a:p>
            <a:pPr>
              <a:buFont typeface="Courier New" panose="02070309020205020404" pitchFamily="49" charset="0"/>
              <a:buChar char="o"/>
            </a:pPr>
            <a:r>
              <a:rPr lang="en-US" sz="2200" dirty="0">
                <a:latin typeface="+mj-lt"/>
                <a:ea typeface="ＭＳ Ｐゴシック" charset="0"/>
                <a:cs typeface="Tahoma"/>
              </a:rPr>
              <a:t>Recall election only during 2</a:t>
            </a:r>
            <a:r>
              <a:rPr lang="en-US" sz="2200" baseline="30000" dirty="0">
                <a:latin typeface="+mj-lt"/>
                <a:ea typeface="ＭＳ Ｐゴシック" charset="0"/>
                <a:cs typeface="Tahoma"/>
              </a:rPr>
              <a:t>nd</a:t>
            </a:r>
            <a:r>
              <a:rPr lang="en-US" sz="2200" dirty="0">
                <a:latin typeface="+mj-lt"/>
                <a:ea typeface="ＭＳ Ｐゴシック" charset="0"/>
                <a:cs typeface="Tahoma"/>
              </a:rPr>
              <a:t> year of 3-year term</a:t>
            </a:r>
          </a:p>
          <a:p>
            <a:pPr>
              <a:buFont typeface="Courier New" panose="02070309020205020404" pitchFamily="49" charset="0"/>
              <a:buChar char="o"/>
            </a:pPr>
            <a:r>
              <a:rPr lang="en-US" sz="2200" dirty="0">
                <a:latin typeface="+mj-lt"/>
                <a:ea typeface="ＭＳ Ｐゴシック" charset="0"/>
                <a:cs typeface="Tahoma"/>
              </a:rPr>
              <a:t>1-Year Ban refers to Recall Election</a:t>
            </a:r>
          </a:p>
          <a:p>
            <a:pPr>
              <a:buFont typeface="Courier New" panose="02070309020205020404" pitchFamily="49" charset="0"/>
              <a:buChar char="o"/>
            </a:pPr>
            <a:r>
              <a:rPr lang="en-US" sz="2200" dirty="0">
                <a:latin typeface="+mj-lt"/>
                <a:ea typeface="ＭＳ Ｐゴシック" charset="0"/>
                <a:cs typeface="Tahoma"/>
              </a:rPr>
              <a:t>Meaning of </a:t>
            </a:r>
            <a:r>
              <a:rPr lang="ja-JP" altLang="en-US" sz="2200" dirty="0">
                <a:latin typeface="+mj-lt"/>
                <a:ea typeface="ＭＳ Ｐゴシック" charset="0"/>
                <a:cs typeface="Tahoma"/>
              </a:rPr>
              <a:t>‘</a:t>
            </a:r>
            <a:r>
              <a:rPr lang="en-US" sz="2200" dirty="0">
                <a:latin typeface="+mj-lt"/>
                <a:ea typeface="ＭＳ Ｐゴシック" charset="0"/>
                <a:cs typeface="Tahoma"/>
              </a:rPr>
              <a:t>Regular Recall Election</a:t>
            </a:r>
            <a:r>
              <a:rPr lang="ja-JP" altLang="en-US" sz="2200" dirty="0">
                <a:latin typeface="+mj-lt"/>
                <a:ea typeface="ＭＳ Ｐゴシック" charset="0"/>
                <a:cs typeface="Tahoma"/>
              </a:rPr>
              <a:t>’</a:t>
            </a:r>
            <a:endParaRPr lang="en-US" sz="2200" dirty="0">
              <a:latin typeface="+mj-lt"/>
              <a:ea typeface="ＭＳ Ｐゴシック" charset="0"/>
              <a:cs typeface="Tahoma"/>
            </a:endParaRPr>
          </a:p>
        </p:txBody>
      </p:sp>
      <p:sp>
        <p:nvSpPr>
          <p:cNvPr id="6" name="Text Placeholder 5"/>
          <p:cNvSpPr>
            <a:spLocks noGrp="1"/>
          </p:cNvSpPr>
          <p:nvPr>
            <p:ph type="body" sz="quarter" idx="3"/>
          </p:nvPr>
        </p:nvSpPr>
        <p:spPr>
          <a:xfrm>
            <a:off x="4645025" y="1254581"/>
            <a:ext cx="4351419" cy="639762"/>
          </a:xfrm>
        </p:spPr>
        <p:txBody>
          <a:bodyPr>
            <a:noAutofit/>
          </a:bodyPr>
          <a:lstStyle/>
          <a:p>
            <a:pPr lvl="0"/>
            <a:r>
              <a:rPr lang="en-US" sz="3200" dirty="0"/>
              <a:t>Mandatory consultation</a:t>
            </a:r>
          </a:p>
        </p:txBody>
      </p:sp>
      <p:sp>
        <p:nvSpPr>
          <p:cNvPr id="7" name="Content Placeholder 6"/>
          <p:cNvSpPr>
            <a:spLocks noGrp="1"/>
          </p:cNvSpPr>
          <p:nvPr>
            <p:ph sz="quarter" idx="4"/>
          </p:nvPr>
        </p:nvSpPr>
        <p:spPr>
          <a:xfrm>
            <a:off x="4645025" y="1894343"/>
            <a:ext cx="4242121" cy="4462006"/>
          </a:xfrm>
        </p:spPr>
        <p:txBody>
          <a:bodyPr>
            <a:normAutofit fontScale="92500" lnSpcReduction="10000"/>
          </a:bodyPr>
          <a:lstStyle/>
          <a:p>
            <a:pPr>
              <a:buFont typeface="Courier New" panose="02070309020205020404" pitchFamily="49" charset="0"/>
              <a:buChar char="o"/>
            </a:pPr>
            <a:r>
              <a:rPr lang="en-US" dirty="0"/>
              <a:t>Twin requirements (prior approval of </a:t>
            </a:r>
            <a:r>
              <a:rPr lang="en-US" dirty="0" err="1"/>
              <a:t>sanggunian</a:t>
            </a:r>
            <a:r>
              <a:rPr lang="en-US" dirty="0"/>
              <a:t> and prior consultation with affected sectors)</a:t>
            </a:r>
          </a:p>
          <a:p>
            <a:pPr>
              <a:buFont typeface="Courier New" panose="02070309020205020404" pitchFamily="49" charset="0"/>
              <a:buChar char="o"/>
            </a:pPr>
            <a:r>
              <a:rPr lang="en-US" dirty="0">
                <a:solidFill>
                  <a:srgbClr val="7030A0"/>
                </a:solidFill>
              </a:rPr>
              <a:t>For ECCs on reclamation, LGUs participation required</a:t>
            </a:r>
          </a:p>
          <a:p>
            <a:pPr>
              <a:buFont typeface="Courier New" panose="02070309020205020404" pitchFamily="49" charset="0"/>
              <a:buChar char="o"/>
            </a:pPr>
            <a:r>
              <a:rPr lang="en-US" dirty="0"/>
              <a:t>National Projects</a:t>
            </a:r>
          </a:p>
          <a:p>
            <a:pPr>
              <a:buFont typeface="Courier New" panose="02070309020205020404" pitchFamily="49" charset="0"/>
              <a:buChar char="o"/>
            </a:pPr>
            <a:r>
              <a:rPr lang="en-US" dirty="0"/>
              <a:t>Which harm environment:</a:t>
            </a:r>
          </a:p>
          <a:p>
            <a:pPr lvl="1"/>
            <a:r>
              <a:rPr lang="en-US" dirty="0"/>
              <a:t>NPC transmission lines</a:t>
            </a:r>
          </a:p>
          <a:p>
            <a:pPr lvl="1"/>
            <a:r>
              <a:rPr lang="en-US" dirty="0"/>
              <a:t>MMDA dumpsite</a:t>
            </a:r>
          </a:p>
          <a:p>
            <a:pPr>
              <a:buFont typeface="Courier New" panose="02070309020205020404" pitchFamily="49" charset="0"/>
              <a:buChar char="o"/>
            </a:pPr>
            <a:r>
              <a:rPr lang="en-US" dirty="0"/>
              <a:t>Not extend to:</a:t>
            </a:r>
          </a:p>
          <a:p>
            <a:pPr lvl="1"/>
            <a:r>
              <a:rPr lang="en-US" dirty="0"/>
              <a:t>NPC mooring facility</a:t>
            </a:r>
          </a:p>
          <a:p>
            <a:pPr lvl="1"/>
            <a:r>
              <a:rPr lang="en-US" dirty="0"/>
              <a:t>PCSO lotto</a:t>
            </a:r>
          </a:p>
        </p:txBody>
      </p:sp>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54FDB51-555C-E74B-91B2-7BF6CED12C86}" type="slidenum">
              <a:rPr lang="en-US" smtClean="0"/>
              <a:t>82</a:t>
            </a:fld>
            <a:endParaRPr lang="en-US"/>
          </a:p>
        </p:txBody>
      </p:sp>
      <p:pic>
        <p:nvPicPr>
          <p:cNvPr id="9" name="Picture 8">
            <a:extLst>
              <a:ext uri="{FF2B5EF4-FFF2-40B4-BE49-F238E27FC236}">
                <a16:creationId xmlns:a16="http://schemas.microsoft.com/office/drawing/2014/main" id="{2664FB38-E630-3F4E-BFE3-6D1C7962EAE8}"/>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699390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Tahoma"/>
              </a:rPr>
              <a:t>8. </a:t>
            </a:r>
            <a:r>
              <a:rPr lang="en-US" b="1" dirty="0">
                <a:ea typeface="ＭＳ Ｐゴシック" charset="0"/>
                <a:cs typeface="Tahoma"/>
              </a:rPr>
              <a:t>People’s Participation</a:t>
            </a:r>
            <a:endParaRPr lang="en-US" dirty="0"/>
          </a:p>
        </p:txBody>
      </p:sp>
      <p:sp>
        <p:nvSpPr>
          <p:cNvPr id="8" name="Text Placeholder 7"/>
          <p:cNvSpPr>
            <a:spLocks noGrp="1"/>
          </p:cNvSpPr>
          <p:nvPr>
            <p:ph type="body" idx="1"/>
          </p:nvPr>
        </p:nvSpPr>
        <p:spPr>
          <a:xfrm>
            <a:off x="250398" y="1215232"/>
            <a:ext cx="4246990" cy="639762"/>
          </a:xfrm>
        </p:spPr>
        <p:txBody>
          <a:bodyPr>
            <a:noAutofit/>
          </a:bodyPr>
          <a:lstStyle/>
          <a:p>
            <a:r>
              <a:rPr lang="en-US" sz="3200" dirty="0"/>
              <a:t>Initiative/ Referendum</a:t>
            </a:r>
          </a:p>
        </p:txBody>
      </p:sp>
      <p:sp>
        <p:nvSpPr>
          <p:cNvPr id="9" name="Content Placeholder 8"/>
          <p:cNvSpPr>
            <a:spLocks noGrp="1"/>
          </p:cNvSpPr>
          <p:nvPr>
            <p:ph sz="half" idx="2"/>
          </p:nvPr>
        </p:nvSpPr>
        <p:spPr>
          <a:xfrm>
            <a:off x="250397" y="1854994"/>
            <a:ext cx="5441485" cy="5003006"/>
          </a:xfrm>
        </p:spPr>
        <p:txBody>
          <a:bodyPr>
            <a:noAutofit/>
          </a:bodyPr>
          <a:lstStyle/>
          <a:p>
            <a:pPr lvl="0">
              <a:buFont typeface="Courier New" panose="02070309020205020404" pitchFamily="49" charset="0"/>
              <a:buChar char="o"/>
            </a:pPr>
            <a:r>
              <a:rPr lang="en-US" sz="1800" dirty="0"/>
              <a:t>Initiative (propose, enact and amend) </a:t>
            </a:r>
          </a:p>
          <a:p>
            <a:pPr lvl="0">
              <a:buFont typeface="Courier New" panose="02070309020205020404" pitchFamily="49" charset="0"/>
              <a:buChar char="o"/>
            </a:pPr>
            <a:r>
              <a:rPr lang="en-US" sz="1800" dirty="0"/>
              <a:t>Referendum (approve, amend and reject)</a:t>
            </a:r>
          </a:p>
          <a:p>
            <a:pPr lvl="0">
              <a:buFont typeface="Courier New" panose="02070309020205020404" pitchFamily="49" charset="0"/>
              <a:buChar char="o"/>
            </a:pPr>
            <a:r>
              <a:rPr lang="en-US" sz="1800" dirty="0"/>
              <a:t>Covers ordinances and resolutions</a:t>
            </a:r>
          </a:p>
          <a:p>
            <a:pPr lvl="0">
              <a:buFont typeface="Courier New" panose="02070309020205020404" pitchFamily="49" charset="0"/>
              <a:buChar char="o"/>
            </a:pPr>
            <a:r>
              <a:rPr lang="en-US" sz="1800" dirty="0"/>
              <a:t>As many proposals in 1 plebiscite per year</a:t>
            </a:r>
          </a:p>
          <a:p>
            <a:pPr lvl="0">
              <a:buFont typeface="Courier New" panose="02070309020205020404" pitchFamily="49" charset="0"/>
              <a:buChar char="o"/>
            </a:pPr>
            <a:r>
              <a:rPr lang="en-US" sz="1800" dirty="0"/>
              <a:t>LCE cannot veto</a:t>
            </a:r>
          </a:p>
          <a:p>
            <a:pPr lvl="0">
              <a:buFont typeface="Courier New" panose="02070309020205020404" pitchFamily="49" charset="0"/>
              <a:buChar char="o"/>
            </a:pPr>
            <a:r>
              <a:rPr lang="en-US" sz="1800" dirty="0" err="1"/>
              <a:t>Sanggunian</a:t>
            </a:r>
            <a:r>
              <a:rPr lang="en-US" sz="1800" dirty="0"/>
              <a:t> cannot repeal (6 months); 3/4ths vote amend (6 months to 3 years); simple majority amend (after 3 years)</a:t>
            </a:r>
          </a:p>
          <a:p>
            <a:pPr lvl="0">
              <a:buFont typeface="Courier New" panose="02070309020205020404" pitchFamily="49" charset="0"/>
              <a:buChar char="o"/>
            </a:pPr>
            <a:r>
              <a:rPr lang="en-US" sz="1800" dirty="0">
                <a:solidFill>
                  <a:srgbClr val="3366FF"/>
                </a:solidFill>
              </a:rPr>
              <a:t>No need to create a sectoral council that will facilitate the people's exercise of this power since this task with COMELEC</a:t>
            </a:r>
          </a:p>
          <a:p>
            <a:pPr>
              <a:buFont typeface="Courier New" panose="02070309020205020404" pitchFamily="49" charset="0"/>
              <a:buChar char="o"/>
            </a:pPr>
            <a:r>
              <a:rPr lang="en-PH" sz="1800" dirty="0">
                <a:solidFill>
                  <a:srgbClr val="3366FF"/>
                </a:solidFill>
              </a:rPr>
              <a:t>COMELEC cannot dismiss petition on account of lack of funds; COMELEC has the power to determine whether the propositions in an initiative petition are within the powers of a concerned</a:t>
            </a:r>
            <a:r>
              <a:rPr lang="en-PH" sz="1800" i="1" dirty="0">
                <a:solidFill>
                  <a:srgbClr val="3366FF"/>
                </a:solidFill>
              </a:rPr>
              <a:t> sanggunian </a:t>
            </a:r>
            <a:r>
              <a:rPr lang="en-PH" sz="1800" dirty="0">
                <a:solidFill>
                  <a:srgbClr val="3366FF"/>
                </a:solidFill>
              </a:rPr>
              <a:t>to enact</a:t>
            </a:r>
            <a:endParaRPr lang="en-US" sz="1800" dirty="0">
              <a:solidFill>
                <a:srgbClr val="3366FF"/>
              </a:solidFill>
            </a:endParaRPr>
          </a:p>
        </p:txBody>
      </p:sp>
      <p:sp>
        <p:nvSpPr>
          <p:cNvPr id="10" name="Text Placeholder 9"/>
          <p:cNvSpPr>
            <a:spLocks noGrp="1"/>
          </p:cNvSpPr>
          <p:nvPr>
            <p:ph type="body" sz="quarter" idx="3"/>
          </p:nvPr>
        </p:nvSpPr>
        <p:spPr>
          <a:xfrm>
            <a:off x="5691882" y="1215232"/>
            <a:ext cx="3452118" cy="639762"/>
          </a:xfrm>
        </p:spPr>
        <p:txBody>
          <a:bodyPr>
            <a:normAutofit fontScale="92500"/>
          </a:bodyPr>
          <a:lstStyle/>
          <a:p>
            <a:r>
              <a:rPr lang="en-US" sz="3200" dirty="0"/>
              <a:t>Local Special Bodies</a:t>
            </a:r>
          </a:p>
        </p:txBody>
      </p:sp>
      <p:sp>
        <p:nvSpPr>
          <p:cNvPr id="11" name="Content Placeholder 10"/>
          <p:cNvSpPr>
            <a:spLocks noGrp="1"/>
          </p:cNvSpPr>
          <p:nvPr>
            <p:ph sz="quarter" idx="4"/>
          </p:nvPr>
        </p:nvSpPr>
        <p:spPr>
          <a:xfrm>
            <a:off x="5691882" y="1901951"/>
            <a:ext cx="3298006" cy="3951288"/>
          </a:xfrm>
        </p:spPr>
        <p:txBody>
          <a:bodyPr/>
          <a:lstStyle/>
          <a:p>
            <a:pPr>
              <a:buFont typeface="Courier New" panose="02070309020205020404" pitchFamily="49" charset="0"/>
              <a:buChar char="o"/>
            </a:pPr>
            <a:r>
              <a:rPr lang="en-US" dirty="0"/>
              <a:t>Development, Bids and Awards, School, Health, Peace and Order, People’s Law Enforcement Board</a:t>
            </a:r>
          </a:p>
          <a:p>
            <a:pPr>
              <a:buFont typeface="Courier New" panose="02070309020205020404" pitchFamily="49" charset="0"/>
              <a:buChar char="o"/>
            </a:pPr>
            <a:r>
              <a:rPr lang="en-US" dirty="0"/>
              <a:t>Process: Accreditation of NGOs/ POs/ CSOs then selection</a:t>
            </a:r>
          </a:p>
        </p:txBody>
      </p:sp>
      <p:sp>
        <p:nvSpPr>
          <p:cNvPr id="5" name="Footer Placeholder 4"/>
          <p:cNvSpPr>
            <a:spLocks noGrp="1"/>
          </p:cNvSpPr>
          <p:nvPr>
            <p:ph type="ftr" sz="quarter" idx="11"/>
          </p:nvPr>
        </p:nvSpPr>
        <p:spPr/>
        <p:txBody>
          <a:bodyPr/>
          <a:lstStyle/>
          <a:p>
            <a:r>
              <a:rPr lang="en-US"/>
              <a:t>Local Government Law Reviewer, Agra</a:t>
            </a:r>
          </a:p>
        </p:txBody>
      </p:sp>
      <p:sp>
        <p:nvSpPr>
          <p:cNvPr id="6" name="Slide Number Placeholder 5"/>
          <p:cNvSpPr>
            <a:spLocks noGrp="1"/>
          </p:cNvSpPr>
          <p:nvPr>
            <p:ph type="sldNum" sz="quarter" idx="12"/>
          </p:nvPr>
        </p:nvSpPr>
        <p:spPr/>
        <p:txBody>
          <a:bodyPr/>
          <a:lstStyle/>
          <a:p>
            <a:fld id="{454FDB51-555C-E74B-91B2-7BF6CED12C86}" type="slidenum">
              <a:rPr lang="en-US" smtClean="0"/>
              <a:t>83</a:t>
            </a:fld>
            <a:endParaRPr lang="en-US"/>
          </a:p>
        </p:txBody>
      </p:sp>
      <p:pic>
        <p:nvPicPr>
          <p:cNvPr id="12" name="Picture 11">
            <a:extLst>
              <a:ext uri="{FF2B5EF4-FFF2-40B4-BE49-F238E27FC236}">
                <a16:creationId xmlns:a16="http://schemas.microsoft.com/office/drawing/2014/main" id="{6806AFFD-808A-C346-9272-51DB83932F43}"/>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4068301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B31EC-2CEE-0F41-A3BF-02A547924BDA}"/>
              </a:ext>
            </a:extLst>
          </p:cNvPr>
          <p:cNvSpPr>
            <a:spLocks noGrp="1"/>
          </p:cNvSpPr>
          <p:nvPr>
            <p:ph type="title"/>
          </p:nvPr>
        </p:nvSpPr>
        <p:spPr>
          <a:xfrm>
            <a:off x="1620000" y="2375651"/>
            <a:ext cx="6900113" cy="2139553"/>
          </a:xfrm>
        </p:spPr>
        <p:txBody>
          <a:bodyPr>
            <a:normAutofit/>
          </a:bodyPr>
          <a:lstStyle/>
          <a:p>
            <a:r>
              <a:rPr lang="en-US" sz="3000" b="0" cap="none" dirty="0" err="1">
                <a:latin typeface="+mn-lt"/>
              </a:rPr>
              <a:t>www.albertocagra.com</a:t>
            </a:r>
            <a:br>
              <a:rPr lang="en-US" sz="3000" b="0" cap="none" dirty="0">
                <a:latin typeface="+mn-lt"/>
              </a:rPr>
            </a:br>
            <a:r>
              <a:rPr lang="en-US" sz="3000" b="0" cap="none" dirty="0">
                <a:latin typeface="+mn-lt"/>
              </a:rPr>
              <a:t>09175353823</a:t>
            </a:r>
            <a:br>
              <a:rPr lang="en-US" sz="3000" b="0" cap="none" dirty="0">
                <a:latin typeface="+mn-lt"/>
              </a:rPr>
            </a:br>
            <a:r>
              <a:rPr lang="en-US" sz="3000" b="0" cap="none" dirty="0" err="1">
                <a:latin typeface="+mn-lt"/>
              </a:rPr>
              <a:t>alberto</a:t>
            </a:r>
            <a:r>
              <a:rPr lang="en-US" sz="3000" b="0" cap="none" dirty="0">
                <a:latin typeface="+mn-lt"/>
              </a:rPr>
              <a:t> </a:t>
            </a:r>
            <a:r>
              <a:rPr lang="en-US" sz="3000" b="0" cap="none" dirty="0" err="1">
                <a:latin typeface="+mn-lt"/>
              </a:rPr>
              <a:t>agra</a:t>
            </a:r>
            <a:br>
              <a:rPr lang="en-US" sz="3000" b="0" cap="none" dirty="0">
                <a:latin typeface="+mn-lt"/>
              </a:rPr>
            </a:br>
            <a:r>
              <a:rPr lang="en-US" sz="3000" b="0" cap="none" dirty="0" err="1">
                <a:latin typeface="+mn-lt"/>
              </a:rPr>
              <a:t>alberto.c.agra@gmail.com</a:t>
            </a:r>
            <a:endParaRPr lang="en-US" sz="3000" b="0" cap="none" dirty="0">
              <a:latin typeface="+mn-lt"/>
            </a:endParaRPr>
          </a:p>
        </p:txBody>
      </p:sp>
      <p:sp>
        <p:nvSpPr>
          <p:cNvPr id="5" name="Text Placeholder 4">
            <a:extLst>
              <a:ext uri="{FF2B5EF4-FFF2-40B4-BE49-F238E27FC236}">
                <a16:creationId xmlns:a16="http://schemas.microsoft.com/office/drawing/2014/main" id="{11B9CE1B-6E0B-2043-ADB0-F517D348744B}"/>
              </a:ext>
            </a:extLst>
          </p:cNvPr>
          <p:cNvSpPr>
            <a:spLocks noGrp="1"/>
          </p:cNvSpPr>
          <p:nvPr>
            <p:ph type="body" idx="1"/>
          </p:nvPr>
        </p:nvSpPr>
        <p:spPr>
          <a:xfrm>
            <a:off x="623887" y="4299348"/>
            <a:ext cx="6714173" cy="1358503"/>
          </a:xfrm>
        </p:spPr>
        <p:txBody>
          <a:bodyPr>
            <a:normAutofit/>
          </a:bodyPr>
          <a:lstStyle/>
          <a:p>
            <a:r>
              <a:rPr lang="en-US" sz="5400" b="1" dirty="0"/>
              <a:t>Thank you. </a:t>
            </a:r>
          </a:p>
        </p:txBody>
      </p:sp>
      <p:pic>
        <p:nvPicPr>
          <p:cNvPr id="3" name="Picture 2">
            <a:extLst>
              <a:ext uri="{FF2B5EF4-FFF2-40B4-BE49-F238E27FC236}">
                <a16:creationId xmlns:a16="http://schemas.microsoft.com/office/drawing/2014/main" id="{4CC124B5-B4A0-A048-BED9-E43A848C5385}"/>
              </a:ext>
            </a:extLst>
          </p:cNvPr>
          <p:cNvPicPr>
            <a:picLocks noChangeAspect="1"/>
          </p:cNvPicPr>
          <p:nvPr/>
        </p:nvPicPr>
        <p:blipFill>
          <a:blip r:embed="rId2"/>
          <a:stretch>
            <a:fillRect/>
          </a:stretch>
        </p:blipFill>
        <p:spPr>
          <a:xfrm>
            <a:off x="833760" y="3039705"/>
            <a:ext cx="643418" cy="385482"/>
          </a:xfrm>
          <a:prstGeom prst="rect">
            <a:avLst/>
          </a:prstGeom>
        </p:spPr>
      </p:pic>
      <p:pic>
        <p:nvPicPr>
          <p:cNvPr id="7" name="Picture 6">
            <a:extLst>
              <a:ext uri="{FF2B5EF4-FFF2-40B4-BE49-F238E27FC236}">
                <a16:creationId xmlns:a16="http://schemas.microsoft.com/office/drawing/2014/main" id="{BF192BDB-C2DC-6E4D-815F-A4A74E6A35E5}"/>
              </a:ext>
            </a:extLst>
          </p:cNvPr>
          <p:cNvPicPr>
            <a:picLocks noChangeAspect="1"/>
          </p:cNvPicPr>
          <p:nvPr/>
        </p:nvPicPr>
        <p:blipFill>
          <a:blip r:embed="rId3"/>
          <a:stretch>
            <a:fillRect/>
          </a:stretch>
        </p:blipFill>
        <p:spPr>
          <a:xfrm>
            <a:off x="833759" y="2558653"/>
            <a:ext cx="643418" cy="385482"/>
          </a:xfrm>
          <a:prstGeom prst="rect">
            <a:avLst/>
          </a:prstGeom>
        </p:spPr>
      </p:pic>
      <p:pic>
        <p:nvPicPr>
          <p:cNvPr id="11" name="Picture 10">
            <a:extLst>
              <a:ext uri="{FF2B5EF4-FFF2-40B4-BE49-F238E27FC236}">
                <a16:creationId xmlns:a16="http://schemas.microsoft.com/office/drawing/2014/main" id="{B14B416F-D512-4145-9806-8FC3704CC901}"/>
              </a:ext>
            </a:extLst>
          </p:cNvPr>
          <p:cNvPicPr>
            <a:picLocks noChangeAspect="1"/>
          </p:cNvPicPr>
          <p:nvPr/>
        </p:nvPicPr>
        <p:blipFill>
          <a:blip r:embed="rId4"/>
          <a:stretch>
            <a:fillRect/>
          </a:stretch>
        </p:blipFill>
        <p:spPr>
          <a:xfrm>
            <a:off x="833758" y="3818295"/>
            <a:ext cx="643418" cy="385482"/>
          </a:xfrm>
          <a:prstGeom prst="rect">
            <a:avLst/>
          </a:prstGeom>
        </p:spPr>
      </p:pic>
      <p:pic>
        <p:nvPicPr>
          <p:cNvPr id="13" name="Picture 12">
            <a:extLst>
              <a:ext uri="{FF2B5EF4-FFF2-40B4-BE49-F238E27FC236}">
                <a16:creationId xmlns:a16="http://schemas.microsoft.com/office/drawing/2014/main" id="{78D80505-A13C-284F-BD65-635996E1E375}"/>
              </a:ext>
            </a:extLst>
          </p:cNvPr>
          <p:cNvPicPr>
            <a:picLocks noChangeAspect="1"/>
          </p:cNvPicPr>
          <p:nvPr/>
        </p:nvPicPr>
        <p:blipFill>
          <a:blip r:embed="rId5"/>
          <a:stretch>
            <a:fillRect/>
          </a:stretch>
        </p:blipFill>
        <p:spPr>
          <a:xfrm>
            <a:off x="833758" y="3445428"/>
            <a:ext cx="643418" cy="385482"/>
          </a:xfrm>
          <a:prstGeom prst="rect">
            <a:avLst/>
          </a:prstGeom>
        </p:spPr>
      </p:pic>
      <p:pic>
        <p:nvPicPr>
          <p:cNvPr id="8" name="Picture 7">
            <a:extLst>
              <a:ext uri="{FF2B5EF4-FFF2-40B4-BE49-F238E27FC236}">
                <a16:creationId xmlns:a16="http://schemas.microsoft.com/office/drawing/2014/main" id="{AD48B0DF-8AE6-504D-B6E2-90013E66B67A}"/>
              </a:ext>
            </a:extLst>
          </p:cNvPr>
          <p:cNvPicPr>
            <a:picLocks noChangeAspect="1"/>
          </p:cNvPicPr>
          <p:nvPr/>
        </p:nvPicPr>
        <p:blipFill>
          <a:blip r:embed="rId6"/>
          <a:stretch>
            <a:fillRect/>
          </a:stretch>
        </p:blipFill>
        <p:spPr>
          <a:xfrm>
            <a:off x="5464098" y="16428"/>
            <a:ext cx="3679902" cy="3641172"/>
          </a:xfrm>
          <a:prstGeom prst="rect">
            <a:avLst/>
          </a:prstGeom>
        </p:spPr>
      </p:pic>
      <p:pic>
        <p:nvPicPr>
          <p:cNvPr id="6" name="Picture 5">
            <a:extLst>
              <a:ext uri="{FF2B5EF4-FFF2-40B4-BE49-F238E27FC236}">
                <a16:creationId xmlns:a16="http://schemas.microsoft.com/office/drawing/2014/main" id="{F9945E98-D671-0B40-BEA2-07DB61A32E17}"/>
              </a:ext>
            </a:extLst>
          </p:cNvPr>
          <p:cNvPicPr>
            <a:picLocks noChangeAspect="1"/>
          </p:cNvPicPr>
          <p:nvPr/>
        </p:nvPicPr>
        <p:blipFill>
          <a:blip r:embed="rId7"/>
          <a:stretch>
            <a:fillRect/>
          </a:stretch>
        </p:blipFill>
        <p:spPr>
          <a:xfrm>
            <a:off x="6177776" y="3641172"/>
            <a:ext cx="2966224" cy="3200400"/>
          </a:xfrm>
          <a:prstGeom prst="rect">
            <a:avLst/>
          </a:prstGeom>
        </p:spPr>
      </p:pic>
    </p:spTree>
    <p:extLst>
      <p:ext uri="{BB962C8B-B14F-4D97-AF65-F5344CB8AC3E}">
        <p14:creationId xmlns:p14="http://schemas.microsoft.com/office/powerpoint/2010/main" val="1729933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latin typeface="Tahoma" charset="0"/>
                <a:ea typeface="ＭＳ Ｐゴシック" charset="0"/>
                <a:cs typeface="ＭＳ Ｐゴシック" charset="0"/>
              </a:rPr>
              <a:t>1. </a:t>
            </a:r>
            <a:r>
              <a:rPr lang="en-US" b="1" dirty="0">
                <a:latin typeface="Tahoma" charset="0"/>
                <a:ea typeface="ＭＳ Ｐゴシック" charset="0"/>
                <a:cs typeface="ＭＳ Ｐゴシック" charset="0"/>
              </a:rPr>
              <a:t>Nature of LGUs</a:t>
            </a:r>
          </a:p>
        </p:txBody>
      </p:sp>
      <p:graphicFrame>
        <p:nvGraphicFramePr>
          <p:cNvPr id="11313" name="Group 49"/>
          <p:cNvGraphicFramePr>
            <a:graphicFrameLocks noGrp="1"/>
          </p:cNvGraphicFramePr>
          <p:nvPr>
            <p:ph type="tbl" idx="1"/>
            <p:extLst>
              <p:ext uri="{D42A27DB-BD31-4B8C-83A1-F6EECF244321}">
                <p14:modId xmlns:p14="http://schemas.microsoft.com/office/powerpoint/2010/main" val="952254313"/>
              </p:ext>
            </p:extLst>
          </p:nvPr>
        </p:nvGraphicFramePr>
        <p:xfrm>
          <a:off x="457200" y="1569598"/>
          <a:ext cx="8229600" cy="4575048"/>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1" i="1"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P/C/M/B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1" i="1"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ARMM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1" i="1"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1" i="1"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MMDA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AA; LGU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AA; LGU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Admin</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Autonomy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Political</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Not Enjoy</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Not Enjoy</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Autonomy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Police &amp; Legislative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Police &amp; Legislative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 Police Power; No</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Legislative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No Police Power; No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Legislative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Presidential</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Supervision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Presidential</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Supervision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Presidential</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Presidential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Control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Amend by Law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Amend by Law + Plebiscite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Amend by Pres./ Law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2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rPr>
                        <a:t>Amend by Law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US"/>
              <a:t>Local Government Law Reviewer, Agra</a:t>
            </a:r>
          </a:p>
        </p:txBody>
      </p:sp>
      <p:sp>
        <p:nvSpPr>
          <p:cNvPr id="3" name="Slide Number Placeholder 2"/>
          <p:cNvSpPr>
            <a:spLocks noGrp="1"/>
          </p:cNvSpPr>
          <p:nvPr>
            <p:ph type="sldNum" sz="quarter" idx="12"/>
          </p:nvPr>
        </p:nvSpPr>
        <p:spPr/>
        <p:txBody>
          <a:bodyPr/>
          <a:lstStyle/>
          <a:p>
            <a:fld id="{4F9FBFEA-EFFB-7C44-B799-2B83B43D2ACC}" type="slidenum">
              <a:rPr lang="en-US" smtClean="0"/>
              <a:pPr/>
              <a:t>9</a:t>
            </a:fld>
            <a:endParaRPr lang="en-US"/>
          </a:p>
        </p:txBody>
      </p:sp>
      <p:cxnSp>
        <p:nvCxnSpPr>
          <p:cNvPr id="5" name="Straight Connector 4"/>
          <p:cNvCxnSpPr/>
          <p:nvPr/>
        </p:nvCxnSpPr>
        <p:spPr>
          <a:xfrm>
            <a:off x="4548400" y="1372887"/>
            <a:ext cx="17164" cy="4983463"/>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7E1E35F-A118-B746-96C3-28B659538853}"/>
              </a:ext>
            </a:extLst>
          </p:cNvPr>
          <p:cNvSpPr txBox="1"/>
          <p:nvPr/>
        </p:nvSpPr>
        <p:spPr>
          <a:xfrm>
            <a:off x="2804845" y="1563386"/>
            <a:ext cx="184935" cy="461665"/>
          </a:xfrm>
          <a:prstGeom prst="rect">
            <a:avLst/>
          </a:prstGeom>
          <a:noFill/>
        </p:spPr>
        <p:txBody>
          <a:bodyPr wrap="square" rtlCol="0">
            <a:spAutoFit/>
          </a:bodyPr>
          <a:lstStyle/>
          <a:p>
            <a:r>
              <a:rPr lang="en-US" sz="2400" b="1" i="1" dirty="0">
                <a:latin typeface="Tahoma" panose="020B0604030504040204" pitchFamily="34" charset="0"/>
                <a:ea typeface="Tahoma" panose="020B0604030504040204" pitchFamily="34" charset="0"/>
                <a:cs typeface="Tahoma" panose="020B0604030504040204" pitchFamily="34" charset="0"/>
              </a:rPr>
              <a:t>B</a:t>
            </a:r>
          </a:p>
        </p:txBody>
      </p:sp>
      <p:pic>
        <p:nvPicPr>
          <p:cNvPr id="8" name="Picture 7">
            <a:extLst>
              <a:ext uri="{FF2B5EF4-FFF2-40B4-BE49-F238E27FC236}">
                <a16:creationId xmlns:a16="http://schemas.microsoft.com/office/drawing/2014/main" id="{BBB38790-B63C-3649-BFDE-441E139A7C00}"/>
              </a:ext>
            </a:extLst>
          </p:cNvPr>
          <p:cNvPicPr>
            <a:picLocks noChangeAspect="1"/>
          </p:cNvPicPr>
          <p:nvPr/>
        </p:nvPicPr>
        <p:blipFill>
          <a:blip r:embed="rId2"/>
          <a:stretch>
            <a:fillRect/>
          </a:stretch>
        </p:blipFill>
        <p:spPr>
          <a:xfrm>
            <a:off x="8001000" y="0"/>
            <a:ext cx="1143000" cy="1143000"/>
          </a:xfrm>
          <a:prstGeom prst="rect">
            <a:avLst/>
          </a:prstGeom>
        </p:spPr>
      </p:pic>
    </p:spTree>
    <p:extLst>
      <p:ext uri="{BB962C8B-B14F-4D97-AF65-F5344CB8AC3E}">
        <p14:creationId xmlns:p14="http://schemas.microsoft.com/office/powerpoint/2010/main" val="1380576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64053</TotalTime>
  <Words>8807</Words>
  <Application>Microsoft Macintosh PowerPoint</Application>
  <PresentationFormat>On-screen Show (4:3)</PresentationFormat>
  <Paragraphs>959</Paragraphs>
  <Slides>84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Arial</vt:lpstr>
      <vt:lpstr>Calibri</vt:lpstr>
      <vt:lpstr>Candara</vt:lpstr>
      <vt:lpstr>Courier New</vt:lpstr>
      <vt:lpstr>Optima</vt:lpstr>
      <vt:lpstr>Tahoma</vt:lpstr>
      <vt:lpstr>Wingdings</vt:lpstr>
      <vt:lpstr>Office Theme</vt:lpstr>
      <vt:lpstr>Reviewer on  Local Government Law</vt:lpstr>
      <vt:lpstr>Flow</vt:lpstr>
      <vt:lpstr>1. Nature of LGUs</vt:lpstr>
      <vt:lpstr>1. Nature of LGUs</vt:lpstr>
      <vt:lpstr>1. Nature of LGUs</vt:lpstr>
      <vt:lpstr>1. Nature of LGUs: Creation</vt:lpstr>
      <vt:lpstr>1. Nature of LGUs: Creation</vt:lpstr>
      <vt:lpstr>1. Nature of LGUs: Creation</vt:lpstr>
      <vt:lpstr>1. Nature of LGUs</vt:lpstr>
      <vt:lpstr>2. Local Autonomy</vt:lpstr>
      <vt:lpstr>PowerPoint Presentation</vt:lpstr>
      <vt:lpstr>2. Local Autonomy</vt:lpstr>
      <vt:lpstr>2. Local Autonomy</vt:lpstr>
      <vt:lpstr>2. Local Autonomy</vt:lpstr>
      <vt:lpstr>2. Devolution</vt:lpstr>
      <vt:lpstr>2. Devolution</vt:lpstr>
      <vt:lpstr>2. Local Autonomy</vt:lpstr>
      <vt:lpstr>2. Local Autonomy</vt:lpstr>
      <vt:lpstr>Hierarchy/ Relationship</vt:lpstr>
      <vt:lpstr>2. Local Autonomy</vt:lpstr>
      <vt:lpstr>2. Local Autonomy</vt:lpstr>
      <vt:lpstr>SK Reform Act of 2015 (2022)</vt:lpstr>
      <vt:lpstr>2. Local Autonomy</vt:lpstr>
      <vt:lpstr>2. Local Autonomy:  Conflict Resolution: National Prevails</vt:lpstr>
      <vt:lpstr>2. Local Autonomy:  Conflict Resolution: LGU Prevails</vt:lpstr>
      <vt:lpstr>PowerPoint Presentation</vt:lpstr>
      <vt:lpstr>2. Local Autonomy</vt:lpstr>
      <vt:lpstr>3. Powers of LGUs</vt:lpstr>
      <vt:lpstr>3.1 Police Power</vt:lpstr>
      <vt:lpstr>3.1 Police Power</vt:lpstr>
      <vt:lpstr>3.1 Police Power</vt:lpstr>
      <vt:lpstr>3.1 Police Power</vt:lpstr>
      <vt:lpstr>3.1 Police Power</vt:lpstr>
      <vt:lpstr>3.1 Police Power</vt:lpstr>
      <vt:lpstr>3.1 Police Power</vt:lpstr>
      <vt:lpstr>3.1 Police Power</vt:lpstr>
      <vt:lpstr>3.1 Police Power</vt:lpstr>
      <vt:lpstr>3.1 Police Power</vt:lpstr>
      <vt:lpstr>3.1 Police Power</vt:lpstr>
      <vt:lpstr>3.2 Eminent Domain</vt:lpstr>
      <vt:lpstr>3.2 Eminent Domain</vt:lpstr>
      <vt:lpstr>3.2 Eminent Domain</vt:lpstr>
      <vt:lpstr>3.2 Eminent Domain</vt:lpstr>
      <vt:lpstr>3.2 Eminent Domain</vt:lpstr>
      <vt:lpstr>3.3 Corporate Powers</vt:lpstr>
      <vt:lpstr>4.1 Fiscal Autonomy</vt:lpstr>
      <vt:lpstr>4.1 Fiscal Autonomy</vt:lpstr>
      <vt:lpstr>4.2 Power to Tax</vt:lpstr>
      <vt:lpstr>4.2 Power to Tax</vt:lpstr>
      <vt:lpstr>4.2 Power to Tax</vt:lpstr>
      <vt:lpstr>4.2 Power to Tax</vt:lpstr>
      <vt:lpstr>4.2 Power to Tax</vt:lpstr>
      <vt:lpstr>4.2 Power to Tax</vt:lpstr>
      <vt:lpstr>4.2 Power to Tax</vt:lpstr>
      <vt:lpstr>4.3 National Tax Allotment  (Internal Revenue Allotment) </vt:lpstr>
      <vt:lpstr>4.4 Other Sources of Funds</vt:lpstr>
      <vt:lpstr>5. Local Legislation</vt:lpstr>
      <vt:lpstr>5. Local Legislation</vt:lpstr>
      <vt:lpstr>5. Local Legislation</vt:lpstr>
      <vt:lpstr>5. Local Legislation</vt:lpstr>
      <vt:lpstr>5. Local Legislation</vt:lpstr>
      <vt:lpstr>5. Local Legislation</vt:lpstr>
      <vt:lpstr>5. Local Legislation</vt:lpstr>
      <vt:lpstr>5. Local Legislation</vt:lpstr>
      <vt:lpstr>5. Local Legislation</vt:lpstr>
      <vt:lpstr>5. Local Legislation</vt:lpstr>
      <vt:lpstr>5. Local Legislation</vt:lpstr>
      <vt:lpstr>5. Local Legislation</vt:lpstr>
      <vt:lpstr>5. Local Legislation</vt:lpstr>
      <vt:lpstr>6. Public Accountability</vt:lpstr>
      <vt:lpstr>6. Public Accountability</vt:lpstr>
      <vt:lpstr>6. Public Accountability</vt:lpstr>
      <vt:lpstr>6. Public Accountability</vt:lpstr>
      <vt:lpstr>6. Public Accountability</vt:lpstr>
      <vt:lpstr>6. Public Accountability</vt:lpstr>
      <vt:lpstr>6. Public Accountability</vt:lpstr>
      <vt:lpstr>6. Public Accountability</vt:lpstr>
      <vt:lpstr>6. Public Accountability</vt:lpstr>
      <vt:lpstr>7. Liability</vt:lpstr>
      <vt:lpstr>7. Liability</vt:lpstr>
      <vt:lpstr>8. People’s Participation</vt:lpstr>
      <vt:lpstr>8. People’s Participation</vt:lpstr>
      <vt:lpstr>8. People’s Participation</vt:lpstr>
      <vt:lpstr>www.albertocagra.com 09175353823 alberto agra alberto.c.agra@gmail.com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Nature of LGUs</dc:title>
  <dc:creator>Alberto Agra</dc:creator>
  <cp:lastModifiedBy>Alberto Agra</cp:lastModifiedBy>
  <cp:revision>360</cp:revision>
  <dcterms:created xsi:type="dcterms:W3CDTF">2012-09-30T09:45:10Z</dcterms:created>
  <dcterms:modified xsi:type="dcterms:W3CDTF">2025-01-21T08:04:11Z</dcterms:modified>
</cp:coreProperties>
</file>